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564" r:id="rId11"/>
    <p:sldId id="541" r:id="rId12"/>
    <p:sldId id="580" r:id="rId13"/>
    <p:sldId id="565" r:id="rId14"/>
    <p:sldId id="555" r:id="rId15"/>
    <p:sldId id="566" r:id="rId16"/>
    <p:sldId id="567" r:id="rId17"/>
    <p:sldId id="568" r:id="rId18"/>
    <p:sldId id="569" r:id="rId19"/>
    <p:sldId id="573" r:id="rId20"/>
    <p:sldId id="575" r:id="rId21"/>
    <p:sldId id="570" r:id="rId22"/>
    <p:sldId id="288" r:id="rId23"/>
    <p:sldId id="577" r:id="rId24"/>
    <p:sldId id="576" r:id="rId25"/>
    <p:sldId id="574" r:id="rId26"/>
    <p:sldId id="579" r:id="rId27"/>
  </p:sldIdLst>
  <p:sldSz cx="12192000" cy="6858000"/>
  <p:notesSz cx="6858000" cy="99456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0335E-7FF4-4FDD-B987-6DCB1CC00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1E464D-4023-49E1-A041-8FAC5E7AB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DB3667-B115-4D9E-A5E4-F27E59CE2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A54E-144B-4E02-8862-12F37EAC21F6}" type="datetimeFigureOut">
              <a:rPr lang="pt-BR" smtClean="0"/>
              <a:t>15/05/2022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F5A010-CF0C-4F19-B07C-5B5809ABE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97370E-6986-4237-93EF-7803FC7F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DE15-ADC4-4C64-98AB-C3375D81F0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08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5213B-C996-4153-AC6E-B1482AB7F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959D15-B064-4DC8-8B9B-3D60C7FD8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F620D1-79AD-45CE-BBEE-3295897A0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A54E-144B-4E02-8862-12F37EAC21F6}" type="datetimeFigureOut">
              <a:rPr lang="pt-BR" smtClean="0"/>
              <a:t>15/05/2022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62E9A1-C47A-478D-A81A-70F0F89D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FD8073-421D-4E6D-B750-60CEEBBC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DE15-ADC4-4C64-98AB-C3375D81F0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47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4A70A8-F427-4D61-8AA2-388CDB1E3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848734E-54BF-4622-A7E1-CC9E2627E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8F973E-1BF2-47E5-AD87-6DF792458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A54E-144B-4E02-8862-12F37EAC21F6}" type="datetimeFigureOut">
              <a:rPr lang="pt-BR" smtClean="0"/>
              <a:t>15/05/2022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43E253-DC02-4EFB-AAF6-BBFBC733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EA34D1-5EC5-43E2-8243-0C6A6C04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DE15-ADC4-4C64-98AB-C3375D81F0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784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B2616-BEBA-49E1-B6A1-5DE2B7A6B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372BD6-36E0-463C-9780-FB8F61220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0B17F-09DB-48C9-90C2-C502A91E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A54E-144B-4E02-8862-12F37EAC21F6}" type="datetimeFigureOut">
              <a:rPr lang="pt-BR" smtClean="0"/>
              <a:t>15/05/2022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359A89-336A-473F-ACD3-CCDACC6C7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846EE2-D3F5-418E-A1B1-5B285CBD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DE15-ADC4-4C64-98AB-C3375D81F0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11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339D7-433B-4A86-BACB-CF61761AF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F94C35-D392-4707-B6A1-8DE29EB12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AC289E-53BD-49EE-8262-01873164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A54E-144B-4E02-8862-12F37EAC21F6}" type="datetimeFigureOut">
              <a:rPr lang="pt-BR" smtClean="0"/>
              <a:t>15/05/2022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769DDA-26F7-42F5-95A8-B68F99D28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B02F3-0DDC-4F36-88A2-B1B1D6F3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DE15-ADC4-4C64-98AB-C3375D81F0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15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C0496-6575-4B03-BB02-D9457889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C87193-3DC0-4AAA-AA60-A4431D3AF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50FD1C-375B-44D5-9109-D1BED2BF6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07A2BB-4BDC-4DF8-A854-97B14B834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A54E-144B-4E02-8862-12F37EAC21F6}" type="datetimeFigureOut">
              <a:rPr lang="pt-BR" smtClean="0"/>
              <a:t>15/05/2022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6D9C25-0BBF-41E8-AA17-08814788A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3A226E-73A1-458D-9573-1058B085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DE15-ADC4-4C64-98AB-C3375D81F0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36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D2598-36F7-4676-A579-6EE6B607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15B7F3-D87A-4563-95C1-E56046E8D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84EC616-1523-4281-B32F-3345E7650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CBA948E-A58F-4706-9279-BA6D118BF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15BA7D2-A01D-4E42-BBE6-EA8DCCFC10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0D55066-5D07-48FD-A16A-7E890A68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A54E-144B-4E02-8862-12F37EAC21F6}" type="datetimeFigureOut">
              <a:rPr lang="pt-BR" smtClean="0"/>
              <a:t>15/05/2022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45964A9-BA23-45C1-BDE3-999A245F6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30FAC9B-9361-4876-A3CE-70AEBE84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DE15-ADC4-4C64-98AB-C3375D81F0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64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119875-29A5-4A10-AEE7-3690AB3A7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996002A-CB5F-4515-9E45-E61F60524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A54E-144B-4E02-8862-12F37EAC21F6}" type="datetimeFigureOut">
              <a:rPr lang="pt-BR" smtClean="0"/>
              <a:t>15/05/2022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E56A2E2-8CF6-44F2-8829-BAE33BB6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4A221D-099B-43C3-BE9E-8E909E44D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DE15-ADC4-4C64-98AB-C3375D81F0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57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3D78E20-A9A7-42EA-B4E9-2EDA87CA2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A54E-144B-4E02-8862-12F37EAC21F6}" type="datetimeFigureOut">
              <a:rPr lang="pt-BR" smtClean="0"/>
              <a:t>15/05/2022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2505090-0F60-4525-A558-6DC68ECB5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63309DC-9F0F-4884-AE2A-29A58F20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DE15-ADC4-4C64-98AB-C3375D81F0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68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BE24E-76B9-4879-B66B-16FFDA0B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51F54D-CF89-4B89-B943-89EBA6E95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A427D6-AFE2-4BAE-AC99-DABA8B3D4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68A7B8-9D5A-48DA-ACF6-1BB7A384D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A54E-144B-4E02-8862-12F37EAC21F6}" type="datetimeFigureOut">
              <a:rPr lang="pt-BR" smtClean="0"/>
              <a:t>15/05/2022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6F7669-98C8-4F0A-9B79-1B4A59481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A2E39ED-68C9-428D-BB4C-50F68DDE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DE15-ADC4-4C64-98AB-C3375D81F0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43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1AE46-4CDC-48A4-9E87-F94CD4EB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F267068-2A6A-4E63-BC93-80F301051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671C016-DF57-4A59-94D4-CFF10A3D0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4954445-E65F-4043-A19C-E163BC760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A54E-144B-4E02-8862-12F37EAC21F6}" type="datetimeFigureOut">
              <a:rPr lang="pt-BR" smtClean="0"/>
              <a:t>15/05/2022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78908B-C456-419C-A045-4819EB36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A4E266-4B25-4254-B0B3-042A7D95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DE15-ADC4-4C64-98AB-C3375D81F0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33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28F5756-DDED-487D-9192-95A4E52EC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41D7BD-7EAB-4292-9F24-9492F06C3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68A0DB-82BC-4440-A603-D94ECDC70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AA54E-144B-4E02-8862-12F37EAC21F6}" type="datetimeFigureOut">
              <a:rPr lang="pt-BR" smtClean="0"/>
              <a:t>15/05/2022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33ACD3-6A19-4AAE-89B3-142A113B8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A9067B-4A23-4596-B6BB-428DDE6EE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CDE15-ADC4-4C64-98AB-C3375D81F0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8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odrigoflecha2021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lanalto.gov.br/ccivil_03/LEIS/L9648cons.htm#art17%C2%A71i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260D919-251B-41BF-9420-22E8D1D210CD}"/>
              </a:ext>
            </a:extLst>
          </p:cNvPr>
          <p:cNvSpPr txBox="1"/>
          <p:nvPr/>
        </p:nvSpPr>
        <p:spPr>
          <a:xfrm>
            <a:off x="73304" y="2949502"/>
            <a:ext cx="8289464" cy="3707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COBRANÇA PELO USO DE RECURSOS HÍDRICOS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70C0"/>
                </a:solidFill>
              </a:rPr>
              <a:t>Por que motivo o Estado do Rio Grande do Sul ainda não implementou a cobrança pelo uso da água?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70C0"/>
                </a:solidFill>
              </a:rPr>
              <a:t>Porque ...</a:t>
            </a:r>
          </a:p>
          <a:p>
            <a:endParaRPr lang="pt-BR" sz="1000" b="1" dirty="0">
              <a:solidFill>
                <a:srgbClr val="0070C0"/>
              </a:solidFill>
            </a:endParaRPr>
          </a:p>
          <a:p>
            <a:endParaRPr lang="pt-BR" sz="1000" b="1" dirty="0">
              <a:solidFill>
                <a:srgbClr val="0070C0"/>
              </a:solidFill>
            </a:endParaRPr>
          </a:p>
          <a:p>
            <a:endParaRPr lang="pt-BR" sz="1000" b="1" dirty="0">
              <a:solidFill>
                <a:srgbClr val="0070C0"/>
              </a:solidFill>
            </a:endParaRPr>
          </a:p>
          <a:p>
            <a:endParaRPr lang="pt-BR" sz="1000" b="1" dirty="0">
              <a:solidFill>
                <a:srgbClr val="0070C0"/>
              </a:solidFill>
            </a:endParaRPr>
          </a:p>
          <a:p>
            <a:endParaRPr lang="pt-BR" sz="1000" b="1" dirty="0">
              <a:solidFill>
                <a:srgbClr val="0070C0"/>
              </a:solidFill>
            </a:endParaRPr>
          </a:p>
          <a:p>
            <a:endParaRPr lang="pt-BR" sz="1000" b="1" dirty="0">
              <a:solidFill>
                <a:srgbClr val="0070C0"/>
              </a:solidFill>
            </a:endParaRPr>
          </a:p>
          <a:p>
            <a:endParaRPr lang="pt-BR" sz="1000" b="1" dirty="0">
              <a:solidFill>
                <a:srgbClr val="0070C0"/>
              </a:solidFill>
            </a:endParaRPr>
          </a:p>
          <a:p>
            <a:pPr algn="ctr">
              <a:spcAft>
                <a:spcPts val="800"/>
              </a:spcAft>
            </a:pPr>
            <a:r>
              <a:rPr lang="pt-B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Rodrigo Flecha</a:t>
            </a:r>
          </a:p>
          <a:p>
            <a:pPr algn="ctr">
              <a:spcAft>
                <a:spcPts val="800"/>
              </a:spcAft>
            </a:pPr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Porto Alegre, 17 de maio de 2022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842035-2931-4C39-842D-F0F178C85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768" y="3429000"/>
            <a:ext cx="4093858" cy="337536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E7A3714-F04C-4CF2-975D-7B3DEE358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540" y="246002"/>
            <a:ext cx="6974283" cy="246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9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CC6E936-BB2C-428A-9D0D-9CB266212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19420" y="498292"/>
            <a:ext cx="7332956" cy="50488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+mn-lt"/>
              </a:rPr>
              <a:t>SIMULAÇÃO DO POTENCIAL DE ARRECADAÇÃO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AA67B09-D1B6-41C9-B806-B624845D575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68677" y="1384748"/>
            <a:ext cx="1187832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l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000" b="1" dirty="0">
                <a:solidFill>
                  <a:srgbClr val="00B0F0"/>
                </a:solidFill>
              </a:rPr>
              <a:t>Coeficientes Multiplicadores  (</a:t>
            </a:r>
            <a:r>
              <a:rPr lang="pt-BR" altLang="pt-BR" sz="2000" b="1" dirty="0" err="1">
                <a:solidFill>
                  <a:srgbClr val="00B0F0"/>
                </a:solidFill>
              </a:rPr>
              <a:t>K</a:t>
            </a:r>
            <a:r>
              <a:rPr lang="pt-BR" altLang="pt-BR" sz="2000" b="1" baseline="-25000" dirty="0" err="1">
                <a:solidFill>
                  <a:srgbClr val="00B0F0"/>
                </a:solidFill>
              </a:rPr>
              <a:t>cap</a:t>
            </a:r>
            <a:r>
              <a:rPr lang="pt-BR" altLang="pt-BR" sz="2000" b="1" baseline="-25000" dirty="0">
                <a:solidFill>
                  <a:srgbClr val="00B0F0"/>
                </a:solidFill>
              </a:rPr>
              <a:t> classe</a:t>
            </a:r>
            <a:r>
              <a:rPr lang="pt-BR" altLang="pt-BR" sz="2000" b="1" dirty="0">
                <a:solidFill>
                  <a:srgbClr val="00B0F0"/>
                </a:solidFill>
              </a:rPr>
              <a:t>): </a:t>
            </a:r>
            <a:r>
              <a:rPr lang="fr-FR" altLang="pt-BR" sz="2000" b="1" dirty="0"/>
              <a:t>Valor</a:t>
            </a:r>
            <a:r>
              <a:rPr lang="fr-FR" altLang="pt-BR" sz="2000" b="1" baseline="-25000" dirty="0"/>
              <a:t>captação</a:t>
            </a:r>
            <a:r>
              <a:rPr lang="fr-FR" altLang="pt-BR" sz="2000" b="1" dirty="0"/>
              <a:t> = Q</a:t>
            </a:r>
            <a:r>
              <a:rPr lang="fr-FR" altLang="pt-BR" sz="2000" b="1" baseline="-25000" dirty="0"/>
              <a:t>captação</a:t>
            </a:r>
            <a:r>
              <a:rPr lang="fr-FR" altLang="pt-BR" sz="2000" b="1" dirty="0"/>
              <a:t> x PPU</a:t>
            </a:r>
            <a:r>
              <a:rPr lang="fr-FR" altLang="pt-BR" sz="2000" b="1" baseline="-25000" dirty="0"/>
              <a:t>captação</a:t>
            </a:r>
            <a:r>
              <a:rPr lang="fr-FR" altLang="pt-BR" sz="2000" b="1" dirty="0"/>
              <a:t> x K</a:t>
            </a:r>
            <a:r>
              <a:rPr lang="fr-FR" altLang="pt-BR" sz="2000" b="1" baseline="-25000" dirty="0"/>
              <a:t>captação classe;</a:t>
            </a:r>
          </a:p>
          <a:p>
            <a:pPr lvl="1" algn="l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fr-FR" altLang="pt-BR" sz="2000" b="1" baseline="-25000" dirty="0">
              <a:solidFill>
                <a:srgbClr val="0070C0"/>
              </a:solidFill>
            </a:endParaRPr>
          </a:p>
          <a:p>
            <a:pPr lvl="1" algn="l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fr-FR" altLang="pt-BR" sz="2000" b="1" baseline="-25000" dirty="0">
              <a:solidFill>
                <a:srgbClr val="0070C0"/>
              </a:solidFill>
            </a:endParaRPr>
          </a:p>
          <a:p>
            <a:pPr lvl="1" algn="l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fr-FR" altLang="pt-BR" sz="2000" b="1" baseline="-25000" dirty="0">
              <a:solidFill>
                <a:srgbClr val="0070C0"/>
              </a:solidFill>
            </a:endParaRPr>
          </a:p>
          <a:p>
            <a:pPr lvl="1" algn="l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fr-FR" altLang="pt-BR" sz="2000" b="1" baseline="-25000" dirty="0">
              <a:solidFill>
                <a:srgbClr val="0070C0"/>
              </a:solidFill>
            </a:endParaRPr>
          </a:p>
          <a:p>
            <a:pPr lvl="1" algn="l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fr-FR" altLang="pt-BR" sz="2000" b="1" baseline="-25000" dirty="0">
              <a:solidFill>
                <a:srgbClr val="0070C0"/>
              </a:solidFill>
            </a:endParaRPr>
          </a:p>
          <a:p>
            <a:pPr marL="457200" lvl="1" indent="0" algn="l">
              <a:spcBef>
                <a:spcPct val="50000"/>
              </a:spcBef>
              <a:buNone/>
            </a:pPr>
            <a:endParaRPr lang="fr-FR" altLang="pt-BR" sz="2000" b="1" baseline="-25000" dirty="0">
              <a:solidFill>
                <a:srgbClr val="0070C0"/>
              </a:solidFill>
            </a:endParaRPr>
          </a:p>
          <a:p>
            <a:pPr lvl="1" algn="l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000" b="1" dirty="0">
                <a:solidFill>
                  <a:srgbClr val="00B0F0"/>
                </a:solidFill>
              </a:rPr>
              <a:t>Para o caso específico da irrigação</a:t>
            </a:r>
            <a:r>
              <a:rPr lang="pt-BR" altLang="pt-BR" sz="2000" b="1" dirty="0">
                <a:solidFill>
                  <a:srgbClr val="0070C0"/>
                </a:solidFill>
              </a:rPr>
              <a:t>: </a:t>
            </a:r>
            <a:r>
              <a:rPr lang="pt-BR" altLang="pt-BR" sz="2000" b="1" dirty="0" err="1"/>
              <a:t>Valor</a:t>
            </a:r>
            <a:r>
              <a:rPr lang="pt-BR" altLang="pt-BR" sz="2000" b="1" baseline="-25000" dirty="0" err="1"/>
              <a:t>consumo</a:t>
            </a:r>
            <a:r>
              <a:rPr lang="pt-BR" altLang="pt-BR" sz="2000" b="1" dirty="0"/>
              <a:t> = </a:t>
            </a:r>
            <a:r>
              <a:rPr lang="pt-BR" altLang="pt-BR" sz="2000" b="1" dirty="0" err="1"/>
              <a:t>Q</a:t>
            </a:r>
            <a:r>
              <a:rPr lang="pt-BR" altLang="pt-BR" sz="2000" b="1" baseline="-25000" dirty="0" err="1"/>
              <a:t>captação</a:t>
            </a:r>
            <a:r>
              <a:rPr lang="pt-BR" altLang="pt-BR" sz="2000" b="1" dirty="0"/>
              <a:t>  x </a:t>
            </a:r>
            <a:r>
              <a:rPr lang="pt-BR" altLang="pt-BR" sz="2000" b="1" dirty="0" err="1"/>
              <a:t>PPU</a:t>
            </a:r>
            <a:r>
              <a:rPr lang="pt-BR" altLang="pt-BR" sz="2000" b="1" baseline="-25000" dirty="0" err="1"/>
              <a:t>consumo</a:t>
            </a:r>
            <a:r>
              <a:rPr lang="pt-BR" altLang="pt-BR" sz="2000" b="1" dirty="0"/>
              <a:t> x </a:t>
            </a:r>
            <a:r>
              <a:rPr lang="pt-BR" altLang="pt-BR" sz="2000" b="1" dirty="0" err="1"/>
              <a:t>K</a:t>
            </a:r>
            <a:r>
              <a:rPr lang="pt-BR" altLang="pt-BR" sz="2000" b="1" baseline="-25000" dirty="0" err="1"/>
              <a:t>consumo</a:t>
            </a:r>
            <a:r>
              <a:rPr lang="pt-BR" altLang="pt-BR" sz="2000" b="1" dirty="0"/>
              <a:t> , onde</a:t>
            </a:r>
          </a:p>
          <a:p>
            <a:pPr marL="0" indent="0" algn="just" eaLnBrk="1" hangingPunct="1">
              <a:spcBef>
                <a:spcPct val="50000"/>
              </a:spcBef>
              <a:buNone/>
            </a:pPr>
            <a:r>
              <a:rPr lang="pt-BR" altLang="pt-BR" sz="2000" b="1" dirty="0"/>
              <a:t>	</a:t>
            </a:r>
            <a:r>
              <a:rPr lang="pt-BR" altLang="pt-BR" sz="2000" b="1" dirty="0" err="1"/>
              <a:t>K</a:t>
            </a:r>
            <a:r>
              <a:rPr lang="pt-BR" altLang="pt-BR" sz="2000" b="1" baseline="-25000" dirty="0" err="1"/>
              <a:t>consumo</a:t>
            </a:r>
            <a:r>
              <a:rPr lang="pt-BR" altLang="pt-BR" sz="2000" b="1" dirty="0"/>
              <a:t> = 0,4 </a:t>
            </a:r>
            <a:r>
              <a:rPr lang="pt-BR" altLang="pt-BR" sz="2000" dirty="0"/>
              <a:t>para culturas de arroz e</a:t>
            </a:r>
            <a:r>
              <a:rPr lang="pt-BR" altLang="pt-BR" sz="2000" b="1" dirty="0"/>
              <a:t> </a:t>
            </a:r>
            <a:r>
              <a:rPr lang="pt-BR" altLang="pt-BR" sz="2000" b="1" dirty="0" err="1"/>
              <a:t>K</a:t>
            </a:r>
            <a:r>
              <a:rPr lang="pt-BR" altLang="pt-BR" sz="2000" b="1" baseline="-25000" dirty="0" err="1"/>
              <a:t>consumo</a:t>
            </a:r>
            <a:r>
              <a:rPr lang="pt-BR" altLang="pt-BR" sz="2000" b="1" dirty="0"/>
              <a:t> = 1,0 </a:t>
            </a:r>
            <a:r>
              <a:rPr lang="pt-BR" altLang="pt-BR" sz="2000" dirty="0"/>
              <a:t>para as demais culturas;</a:t>
            </a:r>
          </a:p>
          <a:p>
            <a:pPr marL="0" indent="0" algn="just" eaLnBrk="1" hangingPunct="1">
              <a:spcBef>
                <a:spcPct val="50000"/>
              </a:spcBef>
              <a:buNone/>
            </a:pPr>
            <a:endParaRPr lang="pt-BR" altLang="pt-BR" sz="2000" b="1" dirty="0"/>
          </a:p>
          <a:p>
            <a:pPr lvl="1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000" b="1" dirty="0">
                <a:solidFill>
                  <a:srgbClr val="00B0F0"/>
                </a:solidFill>
              </a:rPr>
              <a:t>Coeficientes multiplicadores para usuários do setor rural: </a:t>
            </a:r>
          </a:p>
          <a:p>
            <a:pPr marL="457200" lvl="1" indent="0" algn="l">
              <a:spcBef>
                <a:spcPct val="50000"/>
              </a:spcBef>
              <a:buNone/>
            </a:pPr>
            <a:r>
              <a:rPr lang="fr-FR" altLang="pt-BR" sz="2000" b="1" baseline="-25000" dirty="0"/>
              <a:t>	</a:t>
            </a:r>
            <a:r>
              <a:rPr lang="pt-BR" altLang="pt-BR" sz="2000" b="1" dirty="0" err="1"/>
              <a:t>Valor</a:t>
            </a:r>
            <a:r>
              <a:rPr lang="pt-BR" altLang="pt-BR" sz="2000" b="1" baseline="-25000" dirty="0" err="1"/>
              <a:t>Agropecuária</a:t>
            </a:r>
            <a:r>
              <a:rPr lang="pt-BR" altLang="pt-BR" sz="2000" b="1" dirty="0"/>
              <a:t> = (</a:t>
            </a:r>
            <a:r>
              <a:rPr lang="pt-BR" altLang="pt-BR" sz="2000" b="1" dirty="0" err="1"/>
              <a:t>Valor</a:t>
            </a:r>
            <a:r>
              <a:rPr lang="pt-BR" altLang="pt-BR" sz="2000" b="1" baseline="-25000" dirty="0" err="1"/>
              <a:t>captação</a:t>
            </a:r>
            <a:r>
              <a:rPr lang="pt-BR" altLang="pt-BR" sz="2000" b="1" dirty="0"/>
              <a:t> + </a:t>
            </a:r>
            <a:r>
              <a:rPr lang="pt-BR" altLang="pt-BR" sz="2000" b="1" dirty="0" err="1"/>
              <a:t>Valor</a:t>
            </a:r>
            <a:r>
              <a:rPr lang="pt-BR" altLang="pt-BR" sz="2000" b="1" baseline="-25000" dirty="0" err="1"/>
              <a:t>consumo</a:t>
            </a:r>
            <a:r>
              <a:rPr lang="pt-BR" altLang="pt-BR" sz="2000" b="1" dirty="0"/>
              <a:t>) x </a:t>
            </a:r>
            <a:r>
              <a:rPr lang="pt-BR" altLang="pt-BR" sz="2000" b="1" dirty="0" err="1"/>
              <a:t>K</a:t>
            </a:r>
            <a:r>
              <a:rPr lang="pt-BR" altLang="pt-BR" sz="2000" b="1" baseline="-25000" dirty="0" err="1"/>
              <a:t>agropecuária</a:t>
            </a:r>
            <a:r>
              <a:rPr lang="pt-BR" altLang="pt-BR" sz="2000" b="1" dirty="0"/>
              <a:t>, onde </a:t>
            </a:r>
            <a:r>
              <a:rPr lang="pt-BR" altLang="pt-BR" sz="2000" b="1" dirty="0" err="1"/>
              <a:t>K</a:t>
            </a:r>
            <a:r>
              <a:rPr lang="pt-BR" altLang="pt-BR" sz="2000" b="1" baseline="-25000" dirty="0" err="1"/>
              <a:t>Agropecuária</a:t>
            </a:r>
            <a:r>
              <a:rPr lang="pt-BR" altLang="pt-BR" sz="2000" b="1" dirty="0"/>
              <a:t> = 0,05</a:t>
            </a:r>
            <a:endParaRPr lang="pt-BR" altLang="pt-BR" sz="2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817B88C-C13C-4A22-9720-2244DCDBA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568" y="1906630"/>
            <a:ext cx="4251594" cy="136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80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24A3D75C-6673-43F9-8093-D9D790E87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315" y="92925"/>
            <a:ext cx="77590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rgbClr val="0070C0"/>
                </a:solidFill>
                <a:latin typeface="+mn-lt"/>
              </a:rPr>
              <a:t>ESTIMATIVA DE ARRECADAÇÃO ANUAL EM R$ </a:t>
            </a:r>
          </a:p>
          <a:p>
            <a:pPr eaLnBrk="1" hangingPunct="1"/>
            <a:r>
              <a:rPr lang="pt-BR" altLang="pt-BR" sz="2800" b="1" dirty="0">
                <a:solidFill>
                  <a:srgbClr val="0070C0"/>
                </a:solidFill>
                <a:latin typeface="+mn-lt"/>
              </a:rPr>
              <a:t>PARA DIFERENTES CENÁRIOS DE PREÇOS</a:t>
            </a:r>
          </a:p>
        </p:txBody>
      </p:sp>
      <p:graphicFrame>
        <p:nvGraphicFramePr>
          <p:cNvPr id="550403" name="Group 515">
            <a:extLst>
              <a:ext uri="{FF2B5EF4-FFF2-40B4-BE49-F238E27FC236}">
                <a16:creationId xmlns:a16="http://schemas.microsoft.com/office/drawing/2014/main" id="{813C29E4-95E9-4A66-8DB0-D1A4834F7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185049"/>
              </p:ext>
            </p:extLst>
          </p:nvPr>
        </p:nvGraphicFramePr>
        <p:xfrm>
          <a:off x="1198485" y="1047032"/>
          <a:ext cx="10049523" cy="5575713"/>
        </p:xfrm>
        <a:graphic>
          <a:graphicData uri="http://schemas.openxmlformats.org/drawingml/2006/table">
            <a:tbl>
              <a:tblPr/>
              <a:tblGrid>
                <a:gridCol w="3073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9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88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Unidade de Gestão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Cenário 1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Cenário 2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Cenário 3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Cenário 4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88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Alto Jacuí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1.712.890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3.425.779 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5.138.669 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17.128.897 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88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Baixo Jacuí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3.139.341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6.278.683 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9.418.024 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31.393.414 </a:t>
                      </a:r>
                      <a:endParaRPr kumimoji="0" lang="pt-BR" alt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88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Caí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2.081.124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4.162.248 </a:t>
                      </a:r>
                      <a:endParaRPr kumimoji="0" lang="pt-BR" alt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6.243.372 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20.811.242 </a:t>
                      </a:r>
                      <a:endParaRPr kumimoji="0" lang="pt-BR" alt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88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Gravataí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2.507.368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5.014.736 </a:t>
                      </a:r>
                      <a:endParaRPr kumimoji="0" lang="pt-BR" alt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7.522.104 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25.073.681 </a:t>
                      </a:r>
                      <a:endParaRPr kumimoji="0" lang="pt-BR" alt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88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Lago Guaíba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4.621.074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9.242.148 </a:t>
                      </a:r>
                      <a:endParaRPr kumimoji="0" lang="pt-BR" alt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13.863.223 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46.210.744 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88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Pardo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836.953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1.673.906 </a:t>
                      </a:r>
                      <a:endParaRPr kumimoji="0" lang="pt-BR" alt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2.510.859 </a:t>
                      </a:r>
                      <a:endParaRPr kumimoji="0" lang="pt-BR" alt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8.369.529 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88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Sinos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3.713.592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7.427.184 </a:t>
                      </a:r>
                      <a:endParaRPr kumimoji="0" lang="pt-BR" alt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11.140.776 </a:t>
                      </a:r>
                      <a:endParaRPr kumimoji="0" lang="pt-BR" alt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37.135.920 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88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Taquari – Antas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9.075.724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18.151.448 </a:t>
                      </a:r>
                      <a:endParaRPr kumimoji="0" lang="pt-BR" alt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27.227.171 </a:t>
                      </a:r>
                      <a:endParaRPr kumimoji="0" lang="pt-BR" alt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90.757.239 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688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Vacacaí</a:t>
                      </a: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kumimoji="0" lang="pt-BR" altLang="pt-B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Vacacaí</a:t>
                      </a: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Mirim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1.519.780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3.039.561 </a:t>
                      </a:r>
                      <a:endParaRPr kumimoji="0" lang="pt-BR" alt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4.559.341 </a:t>
                      </a:r>
                      <a:endParaRPr kumimoji="0" lang="pt-BR" altLang="pt-B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15.197.805 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688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29.207.847 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58.415.693 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87.623.539 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292.078.471 </a:t>
                      </a:r>
                      <a:endParaRPr kumimoji="0" lang="pt-BR" alt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C13A4DC-0A8A-410F-BCB8-3C0749A52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665" y="39149"/>
            <a:ext cx="9550013" cy="674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52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C34F7099-4B03-4B26-B3E5-6063BF18D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078745"/>
              </p:ext>
            </p:extLst>
          </p:nvPr>
        </p:nvGraphicFramePr>
        <p:xfrm>
          <a:off x="605160" y="2104579"/>
          <a:ext cx="10981680" cy="262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040">
                  <a:extLst>
                    <a:ext uri="{9D8B030D-6E8A-4147-A177-3AD203B41FA5}">
                      <a16:colId xmlns:a16="http://schemas.microsoft.com/office/drawing/2014/main" val="2612912943"/>
                    </a:ext>
                  </a:extLst>
                </a:gridCol>
                <a:gridCol w="2254632">
                  <a:extLst>
                    <a:ext uri="{9D8B030D-6E8A-4147-A177-3AD203B41FA5}">
                      <a16:colId xmlns:a16="http://schemas.microsoft.com/office/drawing/2014/main" val="184630126"/>
                    </a:ext>
                  </a:extLst>
                </a:gridCol>
                <a:gridCol w="2196336">
                  <a:extLst>
                    <a:ext uri="{9D8B030D-6E8A-4147-A177-3AD203B41FA5}">
                      <a16:colId xmlns:a16="http://schemas.microsoft.com/office/drawing/2014/main" val="309122758"/>
                    </a:ext>
                  </a:extLst>
                </a:gridCol>
                <a:gridCol w="2196336">
                  <a:extLst>
                    <a:ext uri="{9D8B030D-6E8A-4147-A177-3AD203B41FA5}">
                      <a16:colId xmlns:a16="http://schemas.microsoft.com/office/drawing/2014/main" val="3773138723"/>
                    </a:ext>
                  </a:extLst>
                </a:gridCol>
                <a:gridCol w="2196336">
                  <a:extLst>
                    <a:ext uri="{9D8B030D-6E8A-4147-A177-3AD203B41FA5}">
                      <a16:colId xmlns:a16="http://schemas.microsoft.com/office/drawing/2014/main" val="3798676259"/>
                    </a:ext>
                  </a:extLst>
                </a:gridCol>
              </a:tblGrid>
              <a:tr h="56759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Unidade de Gestão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Cenário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(R$)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Cenário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(R$)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Cenário 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(R$)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Cenário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(R$)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563300097"/>
                  </a:ext>
                </a:extLst>
              </a:tr>
              <a:tr h="508117">
                <a:tc>
                  <a:txBody>
                    <a:bodyPr/>
                    <a:lstStyle/>
                    <a:p>
                      <a:r>
                        <a:rPr lang="pt-BR" sz="2400" b="1" dirty="0"/>
                        <a:t>Sinos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3.713.592 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7.427.184 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11.140.776 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37.135.920 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371521521"/>
                  </a:ext>
                </a:extLst>
              </a:tr>
              <a:tr h="408373">
                <a:tc>
                  <a:txBody>
                    <a:bodyPr/>
                    <a:lstStyle/>
                    <a:p>
                      <a:r>
                        <a:rPr lang="pt-BR" sz="2400" b="1" dirty="0"/>
                        <a:t>Gravataí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2.507.368 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5.014.736 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7.522.104 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25.073.681 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994084894"/>
                  </a:ext>
                </a:extLst>
              </a:tr>
              <a:tr h="497149">
                <a:tc>
                  <a:txBody>
                    <a:bodyPr/>
                    <a:lstStyle/>
                    <a:p>
                      <a:r>
                        <a:rPr lang="pt-BR" sz="2400" b="1" dirty="0"/>
                        <a:t>Lago Guaíba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4.621.074 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9.242.148 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13.863.223 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46.210.744 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467735072"/>
                  </a:ext>
                </a:extLst>
              </a:tr>
              <a:tr h="417250">
                <a:tc>
                  <a:txBody>
                    <a:bodyPr/>
                    <a:lstStyle/>
                    <a:p>
                      <a:r>
                        <a:rPr lang="pt-BR" sz="2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>
                          <a:latin typeface="+mn-lt"/>
                        </a:rPr>
                        <a:t>10.842.034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>
                          <a:latin typeface="+mn-lt"/>
                        </a:rPr>
                        <a:t>21.684.068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>
                          <a:latin typeface="+mn-lt"/>
                        </a:rPr>
                        <a:t>32.526.103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>
                          <a:latin typeface="+mn-lt"/>
                        </a:rPr>
                        <a:t>108.420.345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526076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4FFBF2DF-8F81-4294-99E5-9E8EB66B75B6}"/>
              </a:ext>
            </a:extLst>
          </p:cNvPr>
          <p:cNvSpPr txBox="1"/>
          <p:nvPr/>
        </p:nvSpPr>
        <p:spPr>
          <a:xfrm>
            <a:off x="426132" y="409239"/>
            <a:ext cx="111681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 sz="2800" b="1" dirty="0">
                <a:solidFill>
                  <a:srgbClr val="0070C0"/>
                </a:solidFill>
              </a:rPr>
              <a:t>ESTIMATIVA DE ARRECADAÇÃO ANUAL EM R$ PARA DIFERENTES CENÁRIOS DE PREÇOS PARA AS UNIDADE DE GESTÃO SINOS, GRAVATAÍ E LAGO GUAÍBA</a:t>
            </a:r>
          </a:p>
        </p:txBody>
      </p:sp>
    </p:spTree>
    <p:extLst>
      <p:ext uri="{BB962C8B-B14F-4D97-AF65-F5344CB8AC3E}">
        <p14:creationId xmlns:p14="http://schemas.microsoft.com/office/powerpoint/2010/main" val="2126256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ADA98BF0-9A75-4B92-A91D-3D02053B0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382" y="527939"/>
            <a:ext cx="514087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rgbClr val="0070C0"/>
                </a:solidFill>
              </a:rPr>
              <a:t>CONCLUSÕES DO ESTUDO</a:t>
            </a:r>
          </a:p>
          <a:p>
            <a:pPr eaLnBrk="1" hangingPunct="1"/>
            <a:r>
              <a:rPr lang="pt-BR" altLang="pt-BR" sz="2800" b="1" dirty="0">
                <a:solidFill>
                  <a:srgbClr val="0070C0"/>
                </a:solidFill>
              </a:rPr>
              <a:t>(Novembro de 2007)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E5929D-B0BA-47B2-BF77-11FDEB95A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116" y="1713389"/>
            <a:ext cx="10813002" cy="405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0070C0"/>
                </a:solidFill>
              </a:rPr>
              <a:t>Este estudo se constitui em uma </a:t>
            </a:r>
            <a:r>
              <a:rPr lang="pt-BR" altLang="pt-BR" sz="2400" b="1" u="sng" dirty="0">
                <a:solidFill>
                  <a:srgbClr val="0070C0"/>
                </a:solidFill>
              </a:rPr>
              <a:t>avaliação preliminar </a:t>
            </a:r>
            <a:r>
              <a:rPr lang="pt-BR" altLang="pt-BR" sz="2400" dirty="0">
                <a:solidFill>
                  <a:srgbClr val="0070C0"/>
                </a:solidFill>
              </a:rPr>
              <a:t>do potencial de arrecadação com a cobrança pelo uso de recursos hídricos na Região Hidrográfica do Guaíba. </a:t>
            </a:r>
            <a:r>
              <a:rPr lang="pt-BR" altLang="pt-BR" sz="2400" b="1" dirty="0">
                <a:solidFill>
                  <a:srgbClr val="0070C0"/>
                </a:solidFill>
              </a:rPr>
              <a:t>Portanto, entende-se que os resultados encontrados devem se constituir em um subsídio inicial para as discussões acerca da implementação do instrumento</a:t>
            </a:r>
            <a:r>
              <a:rPr lang="pt-BR" altLang="pt-BR" sz="2400" dirty="0">
                <a:solidFill>
                  <a:srgbClr val="0070C0"/>
                </a:solidFill>
              </a:rPr>
              <a:t>.</a:t>
            </a:r>
          </a:p>
          <a:p>
            <a:pPr algn="l" eaLnBrk="1" hangingPunct="1"/>
            <a:endParaRPr lang="pt-BR" altLang="pt-BR" sz="2400" dirty="0">
              <a:solidFill>
                <a:srgbClr val="0070C0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0070C0"/>
                </a:solidFill>
              </a:rPr>
              <a:t>Novas previsões de arrecadação poderão ser realizadas no âmbito dos comitês quando das discussões sobre mecanismos e valores de cobrança, tendo em vista, inclusive, subsídios que poderão ser fornecidos por estudos de impacto da cobrança sobre os setores usuários</a:t>
            </a:r>
            <a:r>
              <a:rPr lang="pt-BR" altLang="pt-BR" sz="2000" dirty="0">
                <a:solidFill>
                  <a:srgbClr val="000066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A68E4-3F67-48BA-9442-A49A2778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259" y="347371"/>
            <a:ext cx="8003957" cy="620296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+mn-lt"/>
              </a:rPr>
              <a:t>RECURSOS COBRADOS, ARRECADADOS E APLICADOS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7F6C59-AA3C-4FD7-8C50-230B90040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3" y="1127463"/>
            <a:ext cx="11505461" cy="5184564"/>
          </a:xfrm>
        </p:spPr>
        <p:txBody>
          <a:bodyPr/>
          <a:lstStyle/>
          <a:p>
            <a:pPr algn="just"/>
            <a:r>
              <a:rPr lang="pt-BR" sz="2400" dirty="0">
                <a:solidFill>
                  <a:srgbClr val="0070C0"/>
                </a:solidFill>
              </a:rPr>
              <a:t>O estudo preliminar data de </a:t>
            </a:r>
            <a:r>
              <a:rPr lang="pt-BR" sz="2400" b="1" dirty="0">
                <a:solidFill>
                  <a:srgbClr val="0070C0"/>
                </a:solidFill>
              </a:rPr>
              <a:t>novembro de 2007</a:t>
            </a:r>
            <a:r>
              <a:rPr lang="pt-BR" sz="2400" dirty="0">
                <a:solidFill>
                  <a:srgbClr val="0070C0"/>
                </a:solidFill>
              </a:rPr>
              <a:t>. Admitindo que seriam necessários mais dois anos para complementações, avaliações de impacto e instituição da Agência, entre outros aspectos necessários, no início de 2010 a cobrança poderia ter sido implementada na prática. Ou seja, de 2010 a 2021 (12 anos) poderiam ter sido aplicados os seguintes montantes:  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15D508D2-19B6-48CF-BB20-F4EC0726B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625376"/>
              </p:ext>
            </p:extLst>
          </p:nvPr>
        </p:nvGraphicFramePr>
        <p:xfrm>
          <a:off x="732659" y="3107767"/>
          <a:ext cx="10989815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962">
                  <a:extLst>
                    <a:ext uri="{9D8B030D-6E8A-4147-A177-3AD203B41FA5}">
                      <a16:colId xmlns:a16="http://schemas.microsoft.com/office/drawing/2014/main" val="706366674"/>
                    </a:ext>
                  </a:extLst>
                </a:gridCol>
                <a:gridCol w="1882066">
                  <a:extLst>
                    <a:ext uri="{9D8B030D-6E8A-4147-A177-3AD203B41FA5}">
                      <a16:colId xmlns:a16="http://schemas.microsoft.com/office/drawing/2014/main" val="1773552955"/>
                    </a:ext>
                  </a:extLst>
                </a:gridCol>
                <a:gridCol w="2059620">
                  <a:extLst>
                    <a:ext uri="{9D8B030D-6E8A-4147-A177-3AD203B41FA5}">
                      <a16:colId xmlns:a16="http://schemas.microsoft.com/office/drawing/2014/main" val="3563925924"/>
                    </a:ext>
                  </a:extLst>
                </a:gridCol>
                <a:gridCol w="2148396">
                  <a:extLst>
                    <a:ext uri="{9D8B030D-6E8A-4147-A177-3AD203B41FA5}">
                      <a16:colId xmlns:a16="http://schemas.microsoft.com/office/drawing/2014/main" val="2027117043"/>
                    </a:ext>
                  </a:extLst>
                </a:gridCol>
                <a:gridCol w="1903771">
                  <a:extLst>
                    <a:ext uri="{9D8B030D-6E8A-4147-A177-3AD203B41FA5}">
                      <a16:colId xmlns:a16="http://schemas.microsoft.com/office/drawing/2014/main" val="1908463338"/>
                    </a:ext>
                  </a:extLst>
                </a:gridCol>
              </a:tblGrid>
              <a:tr h="65533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RH Guaíba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Cenário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(R$ milhão)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Cenário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(R$ milhão)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Cenário 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(R$ milhão)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Cenário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(R$ milhão)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1673968053"/>
                  </a:ext>
                </a:extLst>
              </a:tr>
              <a:tr h="395602">
                <a:tc>
                  <a:txBody>
                    <a:bodyPr/>
                    <a:lstStyle/>
                    <a:p>
                      <a:r>
                        <a:rPr lang="pt-BR" sz="1800" b="1" dirty="0"/>
                        <a:t>Cobrado por ano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29,2 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58,4 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87,6 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292,1 </a:t>
                      </a:r>
                    </a:p>
                  </a:txBody>
                  <a:tcPr anchor="b" horzOverflow="overflow"/>
                </a:tc>
                <a:extLst>
                  <a:ext uri="{0D108BD9-81ED-4DB2-BD59-A6C34878D82A}">
                    <a16:rowId xmlns:a16="http://schemas.microsoft.com/office/drawing/2014/main" val="2516550512"/>
                  </a:ext>
                </a:extLst>
              </a:tr>
              <a:tr h="395602">
                <a:tc>
                  <a:txBody>
                    <a:bodyPr/>
                    <a:lstStyle/>
                    <a:p>
                      <a:r>
                        <a:rPr lang="pt-BR" sz="1800" b="1" dirty="0"/>
                        <a:t>Cobrado em 12 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0" dirty="0">
                          <a:latin typeface="+mn-lt"/>
                        </a:rPr>
                        <a:t>350,4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0" dirty="0">
                          <a:latin typeface="+mn-lt"/>
                        </a:rPr>
                        <a:t>700,8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0" dirty="0">
                          <a:latin typeface="+mn-lt"/>
                        </a:rPr>
                        <a:t>1.051,2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0" dirty="0">
                          <a:latin typeface="+mn-lt"/>
                        </a:rPr>
                        <a:t>3.505,2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818602"/>
                  </a:ext>
                </a:extLst>
              </a:tr>
              <a:tr h="395602">
                <a:tc>
                  <a:txBody>
                    <a:bodyPr/>
                    <a:lstStyle/>
                    <a:p>
                      <a:r>
                        <a:rPr lang="pt-BR" sz="1800" b="1" dirty="0"/>
                        <a:t>Arrecadado (90% do cobrado)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0" dirty="0">
                          <a:latin typeface="+mn-lt"/>
                        </a:rPr>
                        <a:t>315,4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0" dirty="0">
                          <a:latin typeface="+mn-lt"/>
                        </a:rPr>
                        <a:t>630,7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0" dirty="0">
                          <a:latin typeface="+mn-lt"/>
                        </a:rPr>
                        <a:t>946,1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0" dirty="0">
                          <a:latin typeface="+mn-lt"/>
                        </a:rPr>
                        <a:t>3.154,7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357611"/>
                  </a:ext>
                </a:extLst>
              </a:tr>
              <a:tr h="395602">
                <a:tc>
                  <a:txBody>
                    <a:bodyPr/>
                    <a:lstStyle/>
                    <a:p>
                      <a:r>
                        <a:rPr lang="pt-BR" sz="1800" b="1" dirty="0"/>
                        <a:t>Custeio da Agência (8,0%)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0" dirty="0">
                          <a:latin typeface="+mn-lt"/>
                        </a:rPr>
                        <a:t>25,2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0" dirty="0">
                          <a:latin typeface="+mn-lt"/>
                        </a:rPr>
                        <a:t>50,5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0" dirty="0">
                          <a:latin typeface="+mn-lt"/>
                        </a:rPr>
                        <a:t>75,7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0" dirty="0">
                          <a:latin typeface="+mn-lt"/>
                        </a:rPr>
                        <a:t>252,4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097885"/>
                  </a:ext>
                </a:extLst>
              </a:tr>
              <a:tr h="370243">
                <a:tc>
                  <a:txBody>
                    <a:bodyPr/>
                    <a:lstStyle/>
                    <a:p>
                      <a:r>
                        <a:rPr lang="pt-BR" sz="1800" b="1" dirty="0"/>
                        <a:t>Aplicado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290,2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580,2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870,4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2.902,3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846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397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916AA0E-A875-44E6-867A-4DB823276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8" y="665829"/>
            <a:ext cx="12067113" cy="591252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0F446E8-5369-43E3-81F1-D891844E2B2F}"/>
              </a:ext>
            </a:extLst>
          </p:cNvPr>
          <p:cNvSpPr txBox="1"/>
          <p:nvPr/>
        </p:nvSpPr>
        <p:spPr>
          <a:xfrm>
            <a:off x="2050742" y="106531"/>
            <a:ext cx="953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BACIA HIDROGRÁFICA DO RIO DA VELHAS - MINAS GERAIS</a:t>
            </a:r>
          </a:p>
        </p:txBody>
      </p:sp>
    </p:spTree>
    <p:extLst>
      <p:ext uri="{BB962C8B-B14F-4D97-AF65-F5344CB8AC3E}">
        <p14:creationId xmlns:p14="http://schemas.microsoft.com/office/powerpoint/2010/main" val="3322394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98B3BB-C3A6-45EC-BBFB-36A9FD93E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4" y="1065320"/>
            <a:ext cx="12117713" cy="469628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66ED0DD-A604-43A1-AEC5-178E280F9C07}"/>
              </a:ext>
            </a:extLst>
          </p:cNvPr>
          <p:cNvSpPr txBox="1"/>
          <p:nvPr/>
        </p:nvSpPr>
        <p:spPr>
          <a:xfrm>
            <a:off x="2024108" y="310718"/>
            <a:ext cx="9374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BACIA HIDROGRÁFICA DO RIO DA VELHAS - MINAS GERAIS</a:t>
            </a:r>
          </a:p>
        </p:txBody>
      </p:sp>
    </p:spTree>
    <p:extLst>
      <p:ext uri="{BB962C8B-B14F-4D97-AF65-F5344CB8AC3E}">
        <p14:creationId xmlns:p14="http://schemas.microsoft.com/office/powerpoint/2010/main" val="3964955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B59526D-A267-4D8A-8DD0-C31C7A375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3" y="1136343"/>
            <a:ext cx="11996634" cy="454013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8DBFC15-5483-4038-B36A-BBB262ADB897}"/>
              </a:ext>
            </a:extLst>
          </p:cNvPr>
          <p:cNvSpPr txBox="1"/>
          <p:nvPr/>
        </p:nvSpPr>
        <p:spPr>
          <a:xfrm>
            <a:off x="1811045" y="346229"/>
            <a:ext cx="88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BACIA HIDROGRÁFICA DO RIO DA VELHAS - MINAS GERAIS</a:t>
            </a:r>
          </a:p>
        </p:txBody>
      </p:sp>
    </p:spTree>
    <p:extLst>
      <p:ext uri="{BB962C8B-B14F-4D97-AF65-F5344CB8AC3E}">
        <p14:creationId xmlns:p14="http://schemas.microsoft.com/office/powerpoint/2010/main" val="2812074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4F8C383A-5095-4589-B855-FD43FF0EF5C6}"/>
              </a:ext>
            </a:extLst>
          </p:cNvPr>
          <p:cNvSpPr txBox="1"/>
          <p:nvPr/>
        </p:nvSpPr>
        <p:spPr>
          <a:xfrm>
            <a:off x="275208" y="267115"/>
            <a:ext cx="1170964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002060"/>
                </a:solidFill>
              </a:rPr>
              <a:t>DECRETO N° 48.160/2021 (Regulamenta a cobrança pelo uso de recursos hídricos no Estado de Minas Gerais)</a:t>
            </a:r>
          </a:p>
          <a:p>
            <a:endParaRPr lang="pt-BR" sz="1200" b="1" dirty="0">
              <a:solidFill>
                <a:srgbClr val="0070C0"/>
              </a:solidFill>
            </a:endParaRPr>
          </a:p>
          <a:p>
            <a:r>
              <a:rPr lang="pt-BR" sz="2400" b="1" dirty="0">
                <a:solidFill>
                  <a:srgbClr val="0070C0"/>
                </a:solidFill>
              </a:rPr>
              <a:t>Art. 26 - </a:t>
            </a:r>
            <a:r>
              <a:rPr lang="pt-BR" sz="2400" dirty="0">
                <a:solidFill>
                  <a:srgbClr val="0070C0"/>
                </a:solidFill>
              </a:rPr>
              <a:t>O CERH-MG deverá estabelecer, no prazo de um ano a contar da data de publicação deste decreto, diretrizes gerais para a metodologia de cálculo e a fixação das tarifas a serem adotadas nas bacias hidrográficas, nos termos do inciso VII do art. 41 da Lei nº 13.199/1999;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Art. 27 - </a:t>
            </a:r>
            <a:r>
              <a:rPr lang="pt-BR" sz="2400" b="1" u="sng" dirty="0">
                <a:solidFill>
                  <a:srgbClr val="FF0000"/>
                </a:solidFill>
              </a:rPr>
              <a:t>Os CBH encaminharão ao CERH-MG, no prazo de dois anos a contar da data de publicação deste decreto, a proposta de metodologia para o cálculo das tarifas referentes à CRH, na sua área de atuação, nos termos do art. 43 da Lei nº 13.199/1999</a:t>
            </a:r>
            <a:r>
              <a:rPr lang="pt-BR" sz="2400" b="1" dirty="0">
                <a:solidFill>
                  <a:srgbClr val="FF0000"/>
                </a:solidFill>
              </a:rPr>
              <a:t>.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Parágrafo único - </a:t>
            </a:r>
            <a:r>
              <a:rPr lang="pt-BR" sz="2400" b="1" u="sng" dirty="0">
                <a:solidFill>
                  <a:srgbClr val="FF0000"/>
                </a:solidFill>
              </a:rPr>
              <a:t>Para os CBH que não se manifestarem no prazo estabelecido no caput será adotada metodologia estabelecida pelo CERH-MG</a:t>
            </a:r>
          </a:p>
          <a:p>
            <a:endParaRPr lang="pt-BR" sz="2400" b="1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DELIBERAÇÃO NORMATIVA CERH-MG N° 68/2021 (</a:t>
            </a:r>
            <a:r>
              <a:rPr lang="pt-BR" sz="28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stabelece critérios e normas gerais sobre cobrança pelo uso de recursos hídricos em bacias hidrográficas do Estado de Minas Gerais)</a:t>
            </a:r>
          </a:p>
          <a:p>
            <a:endParaRPr lang="pt-B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7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5B9DE81-FE35-4B8E-BB65-8BFFA5DE0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32" y="1500321"/>
            <a:ext cx="12123874" cy="400382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0424561-EDD5-48B3-A70C-6DA519C6A383}"/>
              </a:ext>
            </a:extLst>
          </p:cNvPr>
          <p:cNvSpPr txBox="1"/>
          <p:nvPr/>
        </p:nvSpPr>
        <p:spPr>
          <a:xfrm>
            <a:off x="1580216" y="648070"/>
            <a:ext cx="9288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highlight>
                  <a:srgbClr val="0000FF"/>
                </a:highlight>
              </a:rPr>
              <a:t>COBRANÇA EM COMITÊS DE BACIAS INTERESTADUAIS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689F727-BB74-4B5A-ABF3-45849679D010}"/>
              </a:ext>
            </a:extLst>
          </p:cNvPr>
          <p:cNvSpPr/>
          <p:nvPr/>
        </p:nvSpPr>
        <p:spPr>
          <a:xfrm>
            <a:off x="5069147" y="1580225"/>
            <a:ext cx="603682" cy="35421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1BA87F5-51F4-4C92-88D1-93BEB176EBCD}"/>
              </a:ext>
            </a:extLst>
          </p:cNvPr>
          <p:cNvSpPr/>
          <p:nvPr/>
        </p:nvSpPr>
        <p:spPr>
          <a:xfrm>
            <a:off x="9800945" y="1544715"/>
            <a:ext cx="2320031" cy="39594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B82A18D-604C-42A3-AB9E-63D3776A4755}"/>
              </a:ext>
            </a:extLst>
          </p:cNvPr>
          <p:cNvSpPr txBox="1"/>
          <p:nvPr/>
        </p:nvSpPr>
        <p:spPr>
          <a:xfrm>
            <a:off x="1313883" y="5779359"/>
            <a:ext cx="10097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TOTAL ARRECADADO ATÉ DEZEMBRO DE 2021 = R$ 901.612,921,00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915A704-942B-40BD-BABC-26D2480CB1C9}"/>
              </a:ext>
            </a:extLst>
          </p:cNvPr>
          <p:cNvSpPr txBox="1"/>
          <p:nvPr/>
        </p:nvSpPr>
        <p:spPr>
          <a:xfrm>
            <a:off x="9419202" y="6436311"/>
            <a:ext cx="2813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Fonte: ANA, Março de 2022</a:t>
            </a:r>
          </a:p>
        </p:txBody>
      </p:sp>
    </p:spTree>
    <p:extLst>
      <p:ext uri="{BB962C8B-B14F-4D97-AF65-F5344CB8AC3E}">
        <p14:creationId xmlns:p14="http://schemas.microsoft.com/office/powerpoint/2010/main" val="3539612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E73EA45A-FB52-4046-B066-C979EC613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493" y="130422"/>
            <a:ext cx="4447688" cy="6597156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BC9DC1B9-CD58-48D5-A46B-9A4D383C2F1E}"/>
              </a:ext>
            </a:extLst>
          </p:cNvPr>
          <p:cNvSpPr/>
          <p:nvPr/>
        </p:nvSpPr>
        <p:spPr>
          <a:xfrm>
            <a:off x="8593589" y="4030462"/>
            <a:ext cx="1145220" cy="605159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BC703D5-D554-498E-9CB0-0E9B96D2D68C}"/>
              </a:ext>
            </a:extLst>
          </p:cNvPr>
          <p:cNvSpPr/>
          <p:nvPr/>
        </p:nvSpPr>
        <p:spPr>
          <a:xfrm>
            <a:off x="9891205" y="4030462"/>
            <a:ext cx="1179250" cy="605159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2951BAA-24B2-4CB2-BC03-AC989EDCDEB0}"/>
              </a:ext>
            </a:extLst>
          </p:cNvPr>
          <p:cNvSpPr/>
          <p:nvPr/>
        </p:nvSpPr>
        <p:spPr>
          <a:xfrm>
            <a:off x="10111675" y="2778711"/>
            <a:ext cx="756083" cy="56817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140B73B-5230-4E4E-BAEE-94D3AFD53145}"/>
              </a:ext>
            </a:extLst>
          </p:cNvPr>
          <p:cNvSpPr txBox="1"/>
          <p:nvPr/>
        </p:nvSpPr>
        <p:spPr>
          <a:xfrm>
            <a:off x="71018" y="807866"/>
            <a:ext cx="6295784" cy="409342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70C0"/>
                </a:solidFill>
              </a:rPr>
              <a:t>Fatura da COPASA-MG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70C0"/>
                </a:solidFill>
              </a:rPr>
              <a:t>Cidade: Volta Grande-MG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70C0"/>
                </a:solidFill>
              </a:rPr>
              <a:t>Bacia do rio Paraíba do Sul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70C0"/>
                </a:solidFill>
              </a:rPr>
              <a:t>Vencimento: 22/05/2022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70C0"/>
                </a:solidFill>
              </a:rPr>
              <a:t>Consumo faturado: 43 m</a:t>
            </a:r>
            <a:r>
              <a:rPr lang="pt-BR" sz="2800" b="1" baseline="30000" dirty="0">
                <a:solidFill>
                  <a:srgbClr val="0070C0"/>
                </a:solidFill>
              </a:rPr>
              <a:t>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70C0"/>
                </a:solidFill>
              </a:rPr>
              <a:t>Abastecimento de água = R$ 364,81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FF0000"/>
                </a:solidFill>
              </a:rPr>
              <a:t>Cobrança pelo uso da água = R$ 0,81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70C0"/>
                </a:solidFill>
              </a:rPr>
              <a:t>Total a pagar = R$ 365,62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50B5A2DE-4260-485A-9058-88AC66A51D3F}"/>
              </a:ext>
            </a:extLst>
          </p:cNvPr>
          <p:cNvSpPr/>
          <p:nvPr/>
        </p:nvSpPr>
        <p:spPr>
          <a:xfrm>
            <a:off x="8211845" y="1260630"/>
            <a:ext cx="941033" cy="605159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012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12">
            <a:extLst>
              <a:ext uri="{FF2B5EF4-FFF2-40B4-BE49-F238E27FC236}">
                <a16:creationId xmlns:a16="http://schemas.microsoft.com/office/drawing/2014/main" id="{30A66DC0-7621-46AA-B461-7EE1AA73E9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672506"/>
              </p:ext>
            </p:extLst>
          </p:nvPr>
        </p:nvGraphicFramePr>
        <p:xfrm>
          <a:off x="445802" y="878205"/>
          <a:ext cx="11447996" cy="5150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45573">
                  <a:extLst>
                    <a:ext uri="{9D8B030D-6E8A-4147-A177-3AD203B41FA5}">
                      <a16:colId xmlns:a16="http://schemas.microsoft.com/office/drawing/2014/main" val="316759184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21537460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304103674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3643569399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695595011"/>
                    </a:ext>
                  </a:extLst>
                </a:gridCol>
                <a:gridCol w="1140073">
                  <a:extLst>
                    <a:ext uri="{9D8B030D-6E8A-4147-A177-3AD203B41FA5}">
                      <a16:colId xmlns:a16="http://schemas.microsoft.com/office/drawing/2014/main" val="816844763"/>
                    </a:ext>
                  </a:extLst>
                </a:gridCol>
              </a:tblGrid>
              <a:tr h="456856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dirty="0">
                          <a:effectLst/>
                        </a:rPr>
                        <a:t>Tarifas pelo uso de água bruta de domínio do Estado para captação superficial e subterrânea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088949"/>
                  </a:ext>
                </a:extLst>
              </a:tr>
              <a:tr h="2071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SETOR E DETALHES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VALOR (R$/m³)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Variação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120368"/>
                  </a:ext>
                </a:extLst>
              </a:tr>
              <a:tr h="2071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I – Abastecimento Público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2019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2021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2022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2019-2021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2021-2022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b"/>
                </a:tc>
                <a:extLst>
                  <a:ext uri="{0D108BD9-81ED-4DB2-BD59-A6C34878D82A}">
                    <a16:rowId xmlns:a16="http://schemas.microsoft.com/office/drawing/2014/main" val="2018770913"/>
                  </a:ext>
                </a:extLst>
              </a:tr>
              <a:tr h="6214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a) captação de água em mananciais da Região Metropolitana de Fortaleza (açudes, rios ou lagoas) ou Fornecimento através de estruturas de adução </a:t>
                      </a:r>
                      <a:r>
                        <a:rPr lang="pt-BR" sz="1400" dirty="0" err="1">
                          <a:effectLst/>
                        </a:rPr>
                        <a:t>gravitária</a:t>
                      </a:r>
                      <a:r>
                        <a:rPr lang="pt-BR" sz="1400" dirty="0">
                          <a:effectLst/>
                        </a:rPr>
                        <a:t> (canais ou adutoras sem bombeamento)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0,18752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0,19536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0,2182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4,18%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11,69%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561387"/>
                  </a:ext>
                </a:extLst>
              </a:tr>
              <a:tr h="4143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b) Fornecimento de água nas demais regiões do Estado (captações em açudes, rios, lagoas e aquíferos sem adução da COGERH):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0,06192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0,06451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0,07205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4,18%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11,69%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extLst>
                  <a:ext uri="{0D108BD9-81ED-4DB2-BD59-A6C34878D82A}">
                    <a16:rowId xmlns:a16="http://schemas.microsoft.com/office/drawing/2014/main" val="3186767691"/>
                  </a:ext>
                </a:extLst>
              </a:tr>
              <a:tr h="4143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c) Fornecimento de água com captação e adução por parte da COGERH, através de tubulação de múltiplos usos, pressurizada por bombeamento: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0,56691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0,59061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0,65965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4,18%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11,69%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extLst>
                  <a:ext uri="{0D108BD9-81ED-4DB2-BD59-A6C34878D82A}">
                    <a16:rowId xmlns:a16="http://schemas.microsoft.com/office/drawing/2014/main" val="3227356981"/>
                  </a:ext>
                </a:extLst>
              </a:tr>
              <a:tr h="2071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II – Indústria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027918"/>
                  </a:ext>
                </a:extLst>
              </a:tr>
              <a:tr h="2071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a) Fornecimento de água com captação e adução completa por parte da COGERH: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2,81444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2,93208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3,27484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4,18%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11,69%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193301"/>
                  </a:ext>
                </a:extLst>
              </a:tr>
              <a:tr h="4143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b) Fornecimento de água com captação e adução completa ou parcial, por parte do usuário a partir de mananciais, tipo açudes, rios, lagoas, aquíferos ou canais: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0,81813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0,85233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0,95197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4,18%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11,69%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565178"/>
                  </a:ext>
                </a:extLst>
              </a:tr>
              <a:tr h="2071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III – Piscicultura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extLst>
                  <a:ext uri="{0D108BD9-81ED-4DB2-BD59-A6C34878D82A}">
                    <a16:rowId xmlns:a16="http://schemas.microsoft.com/office/drawing/2014/main" val="3435310601"/>
                  </a:ext>
                </a:extLst>
              </a:tr>
              <a:tr h="2071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a) em Tanques Escavados: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extLst>
                  <a:ext uri="{0D108BD9-81ED-4DB2-BD59-A6C34878D82A}">
                    <a16:rowId xmlns:a16="http://schemas.microsoft.com/office/drawing/2014/main" val="4139123344"/>
                  </a:ext>
                </a:extLst>
              </a:tr>
              <a:tr h="4143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a.1) Com captação em mananciais (açudes, rios, lagos e aquíferos) sem adução da COGERH: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0,00569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0,00593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0,00662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4,22%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11,64%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extLst>
                  <a:ext uri="{0D108BD9-81ED-4DB2-BD59-A6C34878D82A}">
                    <a16:rowId xmlns:a16="http://schemas.microsoft.com/office/drawing/2014/main" val="1831297182"/>
                  </a:ext>
                </a:extLst>
              </a:tr>
              <a:tr h="2071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a.2) Com captação em estrutura hídrica com adução da COGERH: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0,02377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0,02476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0,02765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4,16%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11,67%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extLst>
                  <a:ext uri="{0D108BD9-81ED-4DB2-BD59-A6C34878D82A}">
                    <a16:rowId xmlns:a16="http://schemas.microsoft.com/office/drawing/2014/main" val="3620406888"/>
                  </a:ext>
                </a:extLst>
              </a:tr>
              <a:tr h="4143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b) em Tanques Rede:  Cobrança com base no volume do manancial utilizado no suporte da atividade produtiva.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0,06784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0,07068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0,07894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4,19%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11,69%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extLst>
                  <a:ext uri="{0D108BD9-81ED-4DB2-BD59-A6C34878D82A}">
                    <a16:rowId xmlns:a16="http://schemas.microsoft.com/office/drawing/2014/main" val="3312658380"/>
                  </a:ext>
                </a:extLst>
              </a:tr>
              <a:tr h="2071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IV – Carcinicultura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extLst>
                  <a:ext uri="{0D108BD9-81ED-4DB2-BD59-A6C34878D82A}">
                    <a16:rowId xmlns:a16="http://schemas.microsoft.com/office/drawing/2014/main" val="909602362"/>
                  </a:ext>
                </a:extLst>
              </a:tr>
              <a:tr h="2071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a) Com captação em mananciais (açudes, rios, lagoas e aquíferos) sem adução da COGERH: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0,00853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0,00889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0,00993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4,22%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11,70%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extLst>
                  <a:ext uri="{0D108BD9-81ED-4DB2-BD59-A6C34878D82A}">
                    <a16:rowId xmlns:a16="http://schemas.microsoft.com/office/drawing/2014/main" val="1680966912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E0B2F787-A4FD-4CBE-8D96-13979AF63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65" y="248579"/>
            <a:ext cx="10515600" cy="479394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+mn-lt"/>
              </a:rPr>
              <a:t>PREÇOS PÚBLICOS UNITÁRIOS - COGERH CEARÁ </a:t>
            </a:r>
            <a:r>
              <a:rPr lang="pt-BR" sz="2000" b="1" dirty="0">
                <a:solidFill>
                  <a:srgbClr val="0070C0"/>
                </a:solidFill>
                <a:latin typeface="+mn-lt"/>
              </a:rPr>
              <a:t>(1/2)</a:t>
            </a:r>
          </a:p>
        </p:txBody>
      </p:sp>
    </p:spTree>
    <p:extLst>
      <p:ext uri="{BB962C8B-B14F-4D97-AF65-F5344CB8AC3E}">
        <p14:creationId xmlns:p14="http://schemas.microsoft.com/office/powerpoint/2010/main" val="651343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EB47783C-6682-4EE2-A2B9-44A2DC188157}"/>
              </a:ext>
            </a:extLst>
          </p:cNvPr>
          <p:cNvSpPr txBox="1"/>
          <p:nvPr/>
        </p:nvSpPr>
        <p:spPr>
          <a:xfrm>
            <a:off x="445802" y="5830929"/>
            <a:ext cx="11447999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Fonte: HIDROBR (2022)</a:t>
            </a:r>
            <a:endParaRPr lang="pt-BR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18E32209-0F5D-4078-84AB-D859BC9C66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833614"/>
              </p:ext>
            </p:extLst>
          </p:nvPr>
        </p:nvGraphicFramePr>
        <p:xfrm>
          <a:off x="445802" y="1466149"/>
          <a:ext cx="11448008" cy="5094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88423">
                  <a:extLst>
                    <a:ext uri="{9D8B030D-6E8A-4147-A177-3AD203B41FA5}">
                      <a16:colId xmlns:a16="http://schemas.microsoft.com/office/drawing/2014/main" val="3905386469"/>
                    </a:ext>
                  </a:extLst>
                </a:gridCol>
                <a:gridCol w="1488725">
                  <a:extLst>
                    <a:ext uri="{9D8B030D-6E8A-4147-A177-3AD203B41FA5}">
                      <a16:colId xmlns:a16="http://schemas.microsoft.com/office/drawing/2014/main" val="2592663557"/>
                    </a:ext>
                  </a:extLst>
                </a:gridCol>
                <a:gridCol w="817715">
                  <a:extLst>
                    <a:ext uri="{9D8B030D-6E8A-4147-A177-3AD203B41FA5}">
                      <a16:colId xmlns:a16="http://schemas.microsoft.com/office/drawing/2014/main" val="2293193635"/>
                    </a:ext>
                  </a:extLst>
                </a:gridCol>
                <a:gridCol w="817715">
                  <a:extLst>
                    <a:ext uri="{9D8B030D-6E8A-4147-A177-3AD203B41FA5}">
                      <a16:colId xmlns:a16="http://schemas.microsoft.com/office/drawing/2014/main" val="846310678"/>
                    </a:ext>
                  </a:extLst>
                </a:gridCol>
                <a:gridCol w="817715">
                  <a:extLst>
                    <a:ext uri="{9D8B030D-6E8A-4147-A177-3AD203B41FA5}">
                      <a16:colId xmlns:a16="http://schemas.microsoft.com/office/drawing/2014/main" val="2188911251"/>
                    </a:ext>
                  </a:extLst>
                </a:gridCol>
                <a:gridCol w="817715">
                  <a:extLst>
                    <a:ext uri="{9D8B030D-6E8A-4147-A177-3AD203B41FA5}">
                      <a16:colId xmlns:a16="http://schemas.microsoft.com/office/drawing/2014/main" val="4068960720"/>
                    </a:ext>
                  </a:extLst>
                </a:gridCol>
              </a:tblGrid>
              <a:tr h="2140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</a:endParaRPr>
                    </a:p>
                  </a:txBody>
                  <a:tcPr marL="34866" marR="348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484253"/>
                  </a:ext>
                </a:extLst>
              </a:tr>
              <a:tr h="2140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b) Com captação em estrutura hídrica com adução da COGERH:</a:t>
                      </a:r>
                    </a:p>
                  </a:txBody>
                  <a:tcPr marL="34866" marR="348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</a:rPr>
                        <a:t>0,1773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</a:rPr>
                        <a:t>0,18471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</a:rPr>
                        <a:t>0,2063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</a:rPr>
                        <a:t>4,18%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</a:rPr>
                        <a:t>11,69%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763507"/>
                  </a:ext>
                </a:extLst>
              </a:tr>
              <a:tr h="2140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V – Água mineral e Água Potável de Mesa:</a:t>
                      </a: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0,81813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0,85233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0,9519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4,18%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11,68%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extLst>
                  <a:ext uri="{0D108BD9-81ED-4DB2-BD59-A6C34878D82A}">
                    <a16:rowId xmlns:a16="http://schemas.microsoft.com/office/drawing/2014/main" val="1782759164"/>
                  </a:ext>
                </a:extLst>
              </a:tr>
              <a:tr h="2140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VI – Agricultura Irrigada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extLst>
                  <a:ext uri="{0D108BD9-81ED-4DB2-BD59-A6C34878D82A}">
                    <a16:rowId xmlns:a16="http://schemas.microsoft.com/office/drawing/2014/main" val="3587783588"/>
                  </a:ext>
                </a:extLst>
              </a:tr>
              <a:tr h="4280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a) Agricultura irrigada em Perímetros Públicos ou agricultura irrigada privada com captações em mananciais (açudes, rios, lagoas e aquíferos) sem adução da COGERH: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extLst>
                  <a:ext uri="{0D108BD9-81ED-4DB2-BD59-A6C34878D82A}">
                    <a16:rowId xmlns:a16="http://schemas.microsoft.com/office/drawing/2014/main" val="1761940471"/>
                  </a:ext>
                </a:extLst>
              </a:tr>
              <a:tr h="2140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a.1) Consumo de 1.440 a 18.999 m³/mês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0,00184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0,00192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0,00214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4,35%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11,46%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577114"/>
                  </a:ext>
                </a:extLst>
              </a:tr>
              <a:tr h="2140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a.2) Consumo a partir de 19.000 m³/mês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0,00553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0,00576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0,00643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4,16%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11,63%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757397"/>
                  </a:ext>
                </a:extLst>
              </a:tr>
              <a:tr h="4280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b) Agricultura irrigada em Perímetros Públicos ou Agricultura irrigada privada com captações em estrutura hídrica com adução da COGERH: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extLst>
                  <a:ext uri="{0D108BD9-81ED-4DB2-BD59-A6C34878D82A}">
                    <a16:rowId xmlns:a16="http://schemas.microsoft.com/office/drawing/2014/main" val="2224795046"/>
                  </a:ext>
                </a:extLst>
              </a:tr>
              <a:tr h="2140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b.1) Consumo de 1.440 a 46.999 m³/mês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0,01591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0,01658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0,01852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4,21%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11,70%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031279"/>
                  </a:ext>
                </a:extLst>
              </a:tr>
              <a:tr h="2140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b.2) Consumo a partir de 47.000 m³/mês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0,02722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0,02836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0,03168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4,19%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11,71%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711339"/>
                  </a:ext>
                </a:extLst>
              </a:tr>
              <a:tr h="2140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VII – Serviço e Comércio: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extLst>
                  <a:ext uri="{0D108BD9-81ED-4DB2-BD59-A6C34878D82A}">
                    <a16:rowId xmlns:a16="http://schemas.microsoft.com/office/drawing/2014/main" val="3646651897"/>
                  </a:ext>
                </a:extLst>
              </a:tr>
              <a:tr h="4280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a) Fornecimento de água com captação e adução completa ou parcial, por parte do usuário a partir de manancial tipo: açudes, rios, lagoas, aquíferos ou canais: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0,32076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0,33471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0,37323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4,35%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11,51%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extLst>
                  <a:ext uri="{0D108BD9-81ED-4DB2-BD59-A6C34878D82A}">
                    <a16:rowId xmlns:a16="http://schemas.microsoft.com/office/drawing/2014/main" val="4065185935"/>
                  </a:ext>
                </a:extLst>
              </a:tr>
              <a:tr h="4280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b) Fornecimento de água com captação e adução por parte da COGERH, através de tubulação de múltiplos usos, pressurizada por bombeamento: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0,64152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0,66834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0,74647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4,18%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11,69%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extLst>
                  <a:ext uri="{0D108BD9-81ED-4DB2-BD59-A6C34878D82A}">
                    <a16:rowId xmlns:a16="http://schemas.microsoft.com/office/drawing/2014/main" val="2772025447"/>
                  </a:ext>
                </a:extLst>
              </a:tr>
              <a:tr h="24146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VIII - Demais categorias de uso: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extLst>
                  <a:ext uri="{0D108BD9-81ED-4DB2-BD59-A6C34878D82A}">
                    <a16:rowId xmlns:a16="http://schemas.microsoft.com/office/drawing/2014/main" val="361836011"/>
                  </a:ext>
                </a:extLst>
              </a:tr>
              <a:tr h="60743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a) Fornecimento de água com captação e adução completa ou parcial, por parte do usuário a partir de manancial tipo: açudes, rios, lagoas, aquíferos ou canais: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0,18813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0,19599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0,21890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4,18%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11,69%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extLst>
                  <a:ext uri="{0D108BD9-81ED-4DB2-BD59-A6C34878D82A}">
                    <a16:rowId xmlns:a16="http://schemas.microsoft.com/office/drawing/2014/main" val="120898775"/>
                  </a:ext>
                </a:extLst>
              </a:tr>
              <a:tr h="60743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b) Fornecimento de água com captação e adução por parte da COGERH, através de tubulação de múltiplos usos, pressurizada por bombeamento: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0,56872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0,59249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>
                          <a:effectLst/>
                        </a:rPr>
                        <a:t>0,66175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4,18%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11,69%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66" marR="34866" marT="0" marB="0" anchor="ctr"/>
                </a:tc>
                <a:extLst>
                  <a:ext uri="{0D108BD9-81ED-4DB2-BD59-A6C34878D82A}">
                    <a16:rowId xmlns:a16="http://schemas.microsoft.com/office/drawing/2014/main" val="3432583385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F3D47EF0-AF4F-4701-94AD-0A830ADBE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225114"/>
              </p:ext>
            </p:extLst>
          </p:nvPr>
        </p:nvGraphicFramePr>
        <p:xfrm>
          <a:off x="445805" y="1101875"/>
          <a:ext cx="11447996" cy="382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78895">
                  <a:extLst>
                    <a:ext uri="{9D8B030D-6E8A-4147-A177-3AD203B41FA5}">
                      <a16:colId xmlns:a16="http://schemas.microsoft.com/office/drawing/2014/main" val="476004896"/>
                    </a:ext>
                  </a:extLst>
                </a:gridCol>
                <a:gridCol w="3143250">
                  <a:extLst>
                    <a:ext uri="{9D8B030D-6E8A-4147-A177-3AD203B41FA5}">
                      <a16:colId xmlns:a16="http://schemas.microsoft.com/office/drawing/2014/main" val="746388812"/>
                    </a:ext>
                  </a:extLst>
                </a:gridCol>
                <a:gridCol w="1625851">
                  <a:extLst>
                    <a:ext uri="{9D8B030D-6E8A-4147-A177-3AD203B41FA5}">
                      <a16:colId xmlns:a16="http://schemas.microsoft.com/office/drawing/2014/main" val="2747379285"/>
                    </a:ext>
                  </a:extLst>
                </a:gridCol>
              </a:tblGrid>
              <a:tr h="3820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SETOR E DETALHES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VALOR (R$/m³)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>
                          <a:effectLst/>
                        </a:rPr>
                        <a:t>Variação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884" marR="39884" marT="0" marB="0" anchor="ctr"/>
                </a:tc>
                <a:extLst>
                  <a:ext uri="{0D108BD9-81ED-4DB2-BD59-A6C34878D82A}">
                    <a16:rowId xmlns:a16="http://schemas.microsoft.com/office/drawing/2014/main" val="1671386875"/>
                  </a:ext>
                </a:extLst>
              </a:tr>
            </a:tbl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D0598B85-2172-41D7-9FEE-15951AA4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65" y="399500"/>
            <a:ext cx="10515600" cy="479394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+mn-lt"/>
              </a:rPr>
              <a:t>PREÇOS PÚBLICOS UNITÁRIOS - COGERH CEARÁ </a:t>
            </a:r>
            <a:r>
              <a:rPr lang="pt-BR" sz="2000" b="1" dirty="0">
                <a:solidFill>
                  <a:srgbClr val="0070C0"/>
                </a:solidFill>
                <a:latin typeface="+mn-lt"/>
              </a:rPr>
              <a:t>(2/2)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A8D58F5-5952-4B3C-8625-1EB60AC39456}"/>
              </a:ext>
            </a:extLst>
          </p:cNvPr>
          <p:cNvSpPr txBox="1"/>
          <p:nvPr/>
        </p:nvSpPr>
        <p:spPr>
          <a:xfrm>
            <a:off x="7643670" y="139483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2019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8E993EF-4E01-43FF-A3F4-56D18CF3AFE3}"/>
              </a:ext>
            </a:extLst>
          </p:cNvPr>
          <p:cNvSpPr txBox="1"/>
          <p:nvPr/>
        </p:nvSpPr>
        <p:spPr>
          <a:xfrm>
            <a:off x="8710471" y="13874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2020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71BD9BB-9814-4DF1-A5B3-E879D6DE0AAE}"/>
              </a:ext>
            </a:extLst>
          </p:cNvPr>
          <p:cNvSpPr txBox="1"/>
          <p:nvPr/>
        </p:nvSpPr>
        <p:spPr>
          <a:xfrm>
            <a:off x="9493188" y="138890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305243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9985419-2B1B-4D89-AAE5-B1C32D59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117" y="98791"/>
            <a:ext cx="7977326" cy="540399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+mn-lt"/>
              </a:rPr>
              <a:t>IMPACTO DA COBRANÇA SOBRE A ORIZICULTURA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EFD5F21-CEEA-4026-9F5D-A8C552E76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6" y="591676"/>
            <a:ext cx="6069256" cy="559605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D11D4F9-CECA-420A-A11A-B98C34ED1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888" y="2254922"/>
            <a:ext cx="5982806" cy="443883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674C9F4-FC7B-41BE-9CBD-0BDB5C11E8E7}"/>
              </a:ext>
            </a:extLst>
          </p:cNvPr>
          <p:cNvSpPr/>
          <p:nvPr/>
        </p:nvSpPr>
        <p:spPr>
          <a:xfrm>
            <a:off x="550416" y="2059613"/>
            <a:ext cx="5202314" cy="18643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E21F4D2-B23F-4B16-A735-9504026A28AF}"/>
              </a:ext>
            </a:extLst>
          </p:cNvPr>
          <p:cNvSpPr/>
          <p:nvPr/>
        </p:nvSpPr>
        <p:spPr>
          <a:xfrm>
            <a:off x="79898" y="5415379"/>
            <a:ext cx="6016102" cy="1864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3FE95B1-7842-4DB2-AD75-46D1691FE9EE}"/>
              </a:ext>
            </a:extLst>
          </p:cNvPr>
          <p:cNvSpPr/>
          <p:nvPr/>
        </p:nvSpPr>
        <p:spPr>
          <a:xfrm>
            <a:off x="0" y="4378179"/>
            <a:ext cx="6166888" cy="1864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C896D5A-E788-43B9-B16D-3CBA0657DC00}"/>
              </a:ext>
            </a:extLst>
          </p:cNvPr>
          <p:cNvSpPr/>
          <p:nvPr/>
        </p:nvSpPr>
        <p:spPr>
          <a:xfrm>
            <a:off x="6157909" y="5345829"/>
            <a:ext cx="3314566" cy="1864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045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E8A82-55FE-4B44-AA98-234DF778F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117" y="98791"/>
            <a:ext cx="7977326" cy="540399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bg1"/>
                </a:solidFill>
                <a:highlight>
                  <a:srgbClr val="0000FF"/>
                </a:highlight>
                <a:latin typeface="+mn-lt"/>
              </a:rPr>
              <a:t>IMPACTO DA COBRANÇA SOBRE A ORIZICULTURA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61B379-603E-419B-BDE6-15B10AF5F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0" y="639190"/>
            <a:ext cx="10705730" cy="5974673"/>
          </a:xfrm>
        </p:spPr>
        <p:txBody>
          <a:bodyPr/>
          <a:lstStyle/>
          <a:p>
            <a:r>
              <a:rPr lang="pt-BR" sz="2400" dirty="0">
                <a:solidFill>
                  <a:srgbClr val="0070C0"/>
                </a:solidFill>
              </a:rPr>
              <a:t>Segundo IRGA a produtividade média é de 166 sacos/ha</a:t>
            </a:r>
          </a:p>
          <a:p>
            <a:r>
              <a:rPr lang="pt-BR" sz="2400" dirty="0">
                <a:solidFill>
                  <a:srgbClr val="0070C0"/>
                </a:solidFill>
              </a:rPr>
              <a:t>Adotando-se 11.000 m</a:t>
            </a:r>
            <a:r>
              <a:rPr lang="pt-BR" sz="2400" baseline="30000" dirty="0">
                <a:solidFill>
                  <a:srgbClr val="0070C0"/>
                </a:solidFill>
              </a:rPr>
              <a:t>3</a:t>
            </a:r>
            <a:r>
              <a:rPr lang="pt-BR" sz="2400" dirty="0">
                <a:solidFill>
                  <a:srgbClr val="0070C0"/>
                </a:solidFill>
              </a:rPr>
              <a:t>/ha x ano teremos: 11.000/166 = 66,3 m</a:t>
            </a:r>
            <a:r>
              <a:rPr lang="pt-BR" sz="2400" baseline="30000" dirty="0">
                <a:solidFill>
                  <a:srgbClr val="0070C0"/>
                </a:solidFill>
              </a:rPr>
              <a:t>3</a:t>
            </a:r>
            <a:r>
              <a:rPr lang="pt-BR" sz="2400" dirty="0">
                <a:solidFill>
                  <a:srgbClr val="0070C0"/>
                </a:solidFill>
              </a:rPr>
              <a:t>/saco x ano</a:t>
            </a:r>
          </a:p>
          <a:p>
            <a:r>
              <a:rPr lang="pt-BR" sz="2400" dirty="0">
                <a:solidFill>
                  <a:srgbClr val="0070C0"/>
                </a:solidFill>
              </a:rPr>
              <a:t> Valor do saco = R$ 60,14 (Planilha do IRGA)</a:t>
            </a:r>
          </a:p>
          <a:p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fr-FR" altLang="pt-BR" sz="2400" b="1" dirty="0"/>
              <a:t>Valor</a:t>
            </a:r>
            <a:r>
              <a:rPr lang="fr-FR" altLang="pt-BR" sz="2400" b="1" baseline="-25000" dirty="0"/>
              <a:t>captação</a:t>
            </a:r>
            <a:r>
              <a:rPr lang="fr-FR" altLang="pt-BR" sz="2400" b="1" dirty="0"/>
              <a:t> = Q</a:t>
            </a:r>
            <a:r>
              <a:rPr lang="fr-FR" altLang="pt-BR" sz="2400" b="1" baseline="-25000" dirty="0"/>
              <a:t>captação</a:t>
            </a:r>
            <a:r>
              <a:rPr lang="fr-FR" altLang="pt-BR" sz="2400" b="1" dirty="0"/>
              <a:t> x PPU</a:t>
            </a:r>
            <a:r>
              <a:rPr lang="fr-FR" altLang="pt-BR" sz="2400" b="1" baseline="-25000" dirty="0"/>
              <a:t>captação</a:t>
            </a:r>
            <a:r>
              <a:rPr lang="fr-FR" altLang="pt-BR" sz="2400" b="1" dirty="0"/>
              <a:t> x K</a:t>
            </a:r>
            <a:r>
              <a:rPr lang="fr-FR" altLang="pt-BR" sz="2400" b="1" baseline="-25000" dirty="0"/>
              <a:t>captação classe </a:t>
            </a:r>
            <a:r>
              <a:rPr lang="fr-FR" altLang="pt-BR" sz="2400" b="1" dirty="0"/>
              <a:t>, com K</a:t>
            </a:r>
            <a:r>
              <a:rPr lang="fr-FR" altLang="pt-BR" sz="2400" b="1" baseline="-25000" dirty="0"/>
              <a:t>captação classe</a:t>
            </a:r>
            <a:r>
              <a:rPr lang="fr-FR" altLang="pt-BR" sz="2400" b="1" dirty="0"/>
              <a:t> = 0,9 (Classe 2)</a:t>
            </a:r>
            <a:endParaRPr lang="fr-FR" altLang="pt-BR" sz="2400" b="1" baseline="-25000" dirty="0"/>
          </a:p>
          <a:p>
            <a:r>
              <a:rPr lang="fr-FR" sz="2400" b="1" baseline="-25000" dirty="0">
                <a:solidFill>
                  <a:srgbClr val="0070C0"/>
                </a:solidFill>
              </a:rPr>
              <a:t> </a:t>
            </a:r>
            <a:r>
              <a:rPr lang="pt-BR" altLang="pt-BR" sz="2400" b="1" dirty="0" err="1"/>
              <a:t>Valor</a:t>
            </a:r>
            <a:r>
              <a:rPr lang="pt-BR" altLang="pt-BR" sz="2400" b="1" baseline="-25000" dirty="0" err="1"/>
              <a:t>consumo</a:t>
            </a:r>
            <a:r>
              <a:rPr lang="pt-BR" altLang="pt-BR" sz="2400" b="1" dirty="0"/>
              <a:t> = </a:t>
            </a:r>
            <a:r>
              <a:rPr lang="pt-BR" altLang="pt-BR" sz="2400" b="1" dirty="0" err="1"/>
              <a:t>Q</a:t>
            </a:r>
            <a:r>
              <a:rPr lang="pt-BR" altLang="pt-BR" sz="2400" b="1" baseline="-25000" dirty="0" err="1"/>
              <a:t>captação</a:t>
            </a:r>
            <a:r>
              <a:rPr lang="pt-BR" altLang="pt-BR" sz="2400" b="1" dirty="0"/>
              <a:t>  x </a:t>
            </a:r>
            <a:r>
              <a:rPr lang="pt-BR" altLang="pt-BR" sz="2400" b="1" dirty="0" err="1"/>
              <a:t>PPU</a:t>
            </a:r>
            <a:r>
              <a:rPr lang="pt-BR" altLang="pt-BR" sz="2400" b="1" baseline="-25000" dirty="0" err="1"/>
              <a:t>consumo</a:t>
            </a:r>
            <a:r>
              <a:rPr lang="pt-BR" altLang="pt-BR" sz="2400" b="1" dirty="0"/>
              <a:t> x </a:t>
            </a:r>
            <a:r>
              <a:rPr lang="pt-BR" altLang="pt-BR" sz="2400" b="1" dirty="0" err="1"/>
              <a:t>K</a:t>
            </a:r>
            <a:r>
              <a:rPr lang="pt-BR" altLang="pt-BR" sz="2400" b="1" baseline="-25000" dirty="0" err="1"/>
              <a:t>consumo</a:t>
            </a:r>
            <a:r>
              <a:rPr lang="pt-BR" altLang="pt-BR" sz="2400" b="1" baseline="-25000" dirty="0"/>
              <a:t> </a:t>
            </a:r>
            <a:r>
              <a:rPr lang="pt-BR" altLang="pt-BR" sz="2400" b="1" dirty="0"/>
              <a:t>, com </a:t>
            </a:r>
            <a:r>
              <a:rPr lang="pt-BR" altLang="pt-BR" sz="2400" b="1" dirty="0" err="1"/>
              <a:t>K</a:t>
            </a:r>
            <a:r>
              <a:rPr lang="pt-BR" altLang="pt-BR" sz="2400" b="1" baseline="-25000" dirty="0" err="1"/>
              <a:t>consumo</a:t>
            </a:r>
            <a:r>
              <a:rPr lang="pt-BR" altLang="pt-BR" sz="2400" b="1" dirty="0"/>
              <a:t> = 0,4 (cultura de arroz)</a:t>
            </a:r>
          </a:p>
          <a:p>
            <a:pPr marL="0" indent="0">
              <a:buNone/>
            </a:pPr>
            <a:endParaRPr lang="pt-BR" sz="2400" dirty="0">
              <a:solidFill>
                <a:srgbClr val="0070C0"/>
              </a:solidFill>
            </a:endParaRP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4B1C89F3-C6C8-4E85-8159-8970649F9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187511"/>
              </p:ext>
            </p:extLst>
          </p:nvPr>
        </p:nvGraphicFramePr>
        <p:xfrm>
          <a:off x="887767" y="3231477"/>
          <a:ext cx="10289220" cy="116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9744">
                  <a:extLst>
                    <a:ext uri="{9D8B030D-6E8A-4147-A177-3AD203B41FA5}">
                      <a16:colId xmlns:a16="http://schemas.microsoft.com/office/drawing/2014/main" val="1435671934"/>
                    </a:ext>
                  </a:extLst>
                </a:gridCol>
                <a:gridCol w="1694242">
                  <a:extLst>
                    <a:ext uri="{9D8B030D-6E8A-4147-A177-3AD203B41FA5}">
                      <a16:colId xmlns:a16="http://schemas.microsoft.com/office/drawing/2014/main" val="3789949163"/>
                    </a:ext>
                  </a:extLst>
                </a:gridCol>
                <a:gridCol w="1713398">
                  <a:extLst>
                    <a:ext uri="{9D8B030D-6E8A-4147-A177-3AD203B41FA5}">
                      <a16:colId xmlns:a16="http://schemas.microsoft.com/office/drawing/2014/main" val="432880123"/>
                    </a:ext>
                  </a:extLst>
                </a:gridCol>
                <a:gridCol w="1474934">
                  <a:extLst>
                    <a:ext uri="{9D8B030D-6E8A-4147-A177-3AD203B41FA5}">
                      <a16:colId xmlns:a16="http://schemas.microsoft.com/office/drawing/2014/main" val="2143205858"/>
                    </a:ext>
                  </a:extLst>
                </a:gridCol>
                <a:gridCol w="1686902">
                  <a:extLst>
                    <a:ext uri="{9D8B030D-6E8A-4147-A177-3AD203B41FA5}">
                      <a16:colId xmlns:a16="http://schemas.microsoft.com/office/drawing/2014/main" val="1015911575"/>
                    </a:ext>
                  </a:extLst>
                </a:gridCol>
              </a:tblGrid>
              <a:tr h="37103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Cenário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Cenário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Cenário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Cenário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379316"/>
                  </a:ext>
                </a:extLst>
              </a:tr>
              <a:tr h="371032">
                <a:tc>
                  <a:txBody>
                    <a:bodyPr/>
                    <a:lstStyle/>
                    <a:p>
                      <a:r>
                        <a:rPr lang="pt-BR" b="0" dirty="0"/>
                        <a:t>PPU captação água bruta (R$/m3)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0,01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0,02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0,03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0,10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252915"/>
                  </a:ext>
                </a:extLst>
              </a:tr>
              <a:tr h="371032">
                <a:tc>
                  <a:txBody>
                    <a:bodyPr/>
                    <a:lstStyle/>
                    <a:p>
                      <a:r>
                        <a:rPr lang="pt-BR" b="0" dirty="0"/>
                        <a:t>PPU consumo de água bruta (R$/m3)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0,02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0,04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0,06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0,20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245272"/>
                  </a:ext>
                </a:extLst>
              </a:tr>
            </a:tbl>
          </a:graphicData>
        </a:graphic>
      </p:graphicFrame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id="{AB0BE482-DE25-4621-ADAA-72F83A020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029040"/>
              </p:ext>
            </p:extLst>
          </p:nvPr>
        </p:nvGraphicFramePr>
        <p:xfrm>
          <a:off x="887765" y="4474934"/>
          <a:ext cx="10289220" cy="1828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701990">
                  <a:extLst>
                    <a:ext uri="{9D8B030D-6E8A-4147-A177-3AD203B41FA5}">
                      <a16:colId xmlns:a16="http://schemas.microsoft.com/office/drawing/2014/main" val="3417156508"/>
                    </a:ext>
                  </a:extLst>
                </a:gridCol>
                <a:gridCol w="1722268">
                  <a:extLst>
                    <a:ext uri="{9D8B030D-6E8A-4147-A177-3AD203B41FA5}">
                      <a16:colId xmlns:a16="http://schemas.microsoft.com/office/drawing/2014/main" val="2920258678"/>
                    </a:ext>
                  </a:extLst>
                </a:gridCol>
                <a:gridCol w="1740024">
                  <a:extLst>
                    <a:ext uri="{9D8B030D-6E8A-4147-A177-3AD203B41FA5}">
                      <a16:colId xmlns:a16="http://schemas.microsoft.com/office/drawing/2014/main" val="500515351"/>
                    </a:ext>
                  </a:extLst>
                </a:gridCol>
                <a:gridCol w="1438182">
                  <a:extLst>
                    <a:ext uri="{9D8B030D-6E8A-4147-A177-3AD203B41FA5}">
                      <a16:colId xmlns:a16="http://schemas.microsoft.com/office/drawing/2014/main" val="791026297"/>
                    </a:ext>
                  </a:extLst>
                </a:gridCol>
                <a:gridCol w="1686756">
                  <a:extLst>
                    <a:ext uri="{9D8B030D-6E8A-4147-A177-3AD203B41FA5}">
                      <a16:colId xmlns:a16="http://schemas.microsoft.com/office/drawing/2014/main" val="2661504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altLang="pt-BR" sz="2000" b="1" dirty="0"/>
                        <a:t>Valor</a:t>
                      </a:r>
                      <a:r>
                        <a:rPr lang="fr-FR" altLang="pt-BR" sz="2000" b="1" baseline="-25000" dirty="0"/>
                        <a:t>captação</a:t>
                      </a:r>
                      <a:r>
                        <a:rPr lang="fr-FR" altLang="pt-BR" sz="2000" b="1" baseline="0" dirty="0"/>
                        <a:t> </a:t>
                      </a:r>
                      <a:r>
                        <a:rPr lang="fr-FR" altLang="pt-BR" sz="2000" b="1" baseline="0" dirty="0">
                          <a:solidFill>
                            <a:schemeClr val="tx1"/>
                          </a:solidFill>
                        </a:rPr>
                        <a:t>(R$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/saco)</a:t>
                      </a:r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0,5967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1,1934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1,7901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5,967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261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altLang="pt-BR" sz="1800" b="1" dirty="0" err="1"/>
                        <a:t>Valor</a:t>
                      </a:r>
                      <a:r>
                        <a:rPr lang="pt-BR" altLang="pt-BR" sz="1800" b="1" baseline="-25000" dirty="0" err="1"/>
                        <a:t>consumo</a:t>
                      </a:r>
                      <a:r>
                        <a:rPr lang="pt-BR" altLang="pt-BR" sz="1800" b="1" baseline="0" dirty="0"/>
                        <a:t> </a:t>
                      </a:r>
                      <a:r>
                        <a:rPr lang="fr-FR" altLang="pt-BR" sz="1800" b="1" baseline="0" dirty="0">
                          <a:solidFill>
                            <a:schemeClr val="tx1"/>
                          </a:solidFill>
                        </a:rPr>
                        <a:t>(R$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/saco)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0,5304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1,0608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1,5912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5,304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638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Total a pagar por saco de 50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1,1271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2,2542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3,3813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11,271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40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IMPACTO SOBRE O VALOR DO SACO (%)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1,87 %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3,74 %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5,62 %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/>
                        <a:t>18,74 %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831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689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3FBD6A-27F9-4203-BEA1-92D8DC07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548"/>
            <a:ext cx="10515600" cy="51376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+mn-lt"/>
              </a:rPr>
              <a:t>CONSIDERAÇÕES FINAIS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9F0B39-B8E7-4100-912D-F6E625FB6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7" y="621438"/>
            <a:ext cx="11416683" cy="591582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pt-BR" sz="3800" dirty="0">
                <a:solidFill>
                  <a:srgbClr val="0070C0"/>
                </a:solidFill>
              </a:rPr>
              <a:t>Comitê Sinos data de 1988: 34 anos de vida!!!</a:t>
            </a:r>
          </a:p>
          <a:p>
            <a:pPr>
              <a:lnSpc>
                <a:spcPct val="120000"/>
              </a:lnSpc>
            </a:pPr>
            <a:r>
              <a:rPr lang="pt-BR" sz="3800" dirty="0">
                <a:solidFill>
                  <a:srgbClr val="0070C0"/>
                </a:solidFill>
              </a:rPr>
              <a:t>Em 2024 a Lei gaúcha completará 30 anos!!!</a:t>
            </a:r>
          </a:p>
          <a:p>
            <a:pPr>
              <a:lnSpc>
                <a:spcPct val="120000"/>
              </a:lnSpc>
            </a:pPr>
            <a:r>
              <a:rPr lang="pt-BR" sz="3800" dirty="0">
                <a:solidFill>
                  <a:srgbClr val="0070C0"/>
                </a:solidFill>
              </a:rPr>
              <a:t>A cobrança pelo uso da água vai ao encontro do enfrentamento da crise hídrica, todavia sua implantação depende da ambição dos atores, governo estadual incluído;</a:t>
            </a:r>
          </a:p>
          <a:p>
            <a:pPr>
              <a:lnSpc>
                <a:spcPct val="120000"/>
              </a:lnSpc>
            </a:pPr>
            <a:r>
              <a:rPr lang="pt-BR" sz="3800" dirty="0">
                <a:solidFill>
                  <a:srgbClr val="0070C0"/>
                </a:solidFill>
              </a:rPr>
              <a:t>Relatório Anual sobre a Situação dos Recursos Hídricos no Estado do Rio Grande do Sul 2021 contém todas as variáveis necessárias para simulações de cobrança pelo uso da água;</a:t>
            </a:r>
          </a:p>
          <a:p>
            <a:pPr>
              <a:lnSpc>
                <a:spcPct val="120000"/>
              </a:lnSpc>
            </a:pPr>
            <a:r>
              <a:rPr lang="pt-BR" sz="3800" b="1" dirty="0">
                <a:solidFill>
                  <a:srgbClr val="0070C0"/>
                </a:solidFill>
              </a:rPr>
              <a:t>Cobrança e Agência de Região Hidrográfica:  discussão no âmbito do documento intitulado “Diagnóstico da Implementação da Lei n° 10.350/1994”</a:t>
            </a:r>
            <a:r>
              <a:rPr lang="pt-BR" sz="3800" dirty="0">
                <a:solidFill>
                  <a:srgbClr val="0070C0"/>
                </a:solidFill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pt-BR" sz="3800" dirty="0">
                <a:solidFill>
                  <a:srgbClr val="0070C0"/>
                </a:solidFill>
              </a:rPr>
              <a:t>A política de recursos hídricos é uma das poucas políticas que coloca parcela importante dos recursos financeiros de sua governabilidade para a decisão da sociedade via Comitês de Bacia (usuários, poder público municipal/estadual e sociedade civil), definindo quanto cobrar, como cobrar e onde/como aplicar os recursos arrecadados.</a:t>
            </a:r>
          </a:p>
          <a:p>
            <a:pPr marL="0" indent="0">
              <a:buNone/>
            </a:pP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94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9F0B39-B8E7-4100-912D-F6E625FB6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36" y="2024109"/>
            <a:ext cx="6409678" cy="34179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b="1" dirty="0">
                <a:solidFill>
                  <a:srgbClr val="0070C0"/>
                </a:solidFill>
              </a:rPr>
              <a:t>OBRIGADO PELA ATENÇÃO</a:t>
            </a:r>
          </a:p>
          <a:p>
            <a:pPr marL="0" indent="0" algn="ctr">
              <a:buNone/>
            </a:pPr>
            <a:endParaRPr lang="pt-BR" sz="12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t-BR" sz="3600" b="1" dirty="0">
                <a:solidFill>
                  <a:srgbClr val="0070C0"/>
                </a:solidFill>
                <a:hlinkClick r:id="rId2"/>
              </a:rPr>
              <a:t>rodrigoflecha2021@gmail.com</a:t>
            </a:r>
            <a:endParaRPr lang="pt-BR" sz="3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t-BR" sz="12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t-BR" sz="3600" b="1" dirty="0">
                <a:solidFill>
                  <a:srgbClr val="0070C0"/>
                </a:solidFill>
              </a:rPr>
              <a:t>(061) 99144-8067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01B5F6C-E27D-4371-B23C-A9ECAEB86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806" y="1518081"/>
            <a:ext cx="5076383" cy="418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40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113FF1A-AD9D-4D61-BB6B-8D93498B3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6" y="1183741"/>
            <a:ext cx="11860567" cy="115997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2FC5204-9D72-4B96-8D21-8344A48A4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6" y="2341756"/>
            <a:ext cx="11860567" cy="3135766"/>
          </a:xfrm>
          <a:prstGeom prst="rect">
            <a:avLst/>
          </a:prstGeom>
          <a:ln w="76200"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3A3F96E-399D-4946-91C7-5A9CBADA4590}"/>
              </a:ext>
            </a:extLst>
          </p:cNvPr>
          <p:cNvSpPr txBox="1"/>
          <p:nvPr/>
        </p:nvSpPr>
        <p:spPr>
          <a:xfrm>
            <a:off x="1580214" y="399490"/>
            <a:ext cx="9552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  <a:highlight>
                  <a:srgbClr val="FFFF00"/>
                </a:highlight>
              </a:rPr>
              <a:t>COBRANÇA NO CEARÁ: INÍCIO EM NOVEMBRO DE 1996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F185ED2-E347-459F-A973-1CD104EF0202}"/>
              </a:ext>
            </a:extLst>
          </p:cNvPr>
          <p:cNvSpPr/>
          <p:nvPr/>
        </p:nvSpPr>
        <p:spPr>
          <a:xfrm>
            <a:off x="10892901" y="2343714"/>
            <a:ext cx="1130423" cy="31338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203599E-B647-4A04-BD4F-A372FFD4CEB3}"/>
              </a:ext>
            </a:extLst>
          </p:cNvPr>
          <p:cNvSpPr txBox="1"/>
          <p:nvPr/>
        </p:nvSpPr>
        <p:spPr>
          <a:xfrm>
            <a:off x="1118577" y="5868139"/>
            <a:ext cx="10380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TOTAL ARRECADADO ATÉ DEZEMBRO DE 2021 = R$ 1.545.212.857,00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0FFE9E8-E339-494F-8FA8-EA722E9F8DC1}"/>
              </a:ext>
            </a:extLst>
          </p:cNvPr>
          <p:cNvSpPr txBox="1"/>
          <p:nvPr/>
        </p:nvSpPr>
        <p:spPr>
          <a:xfrm>
            <a:off x="9419202" y="6436311"/>
            <a:ext cx="2813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Fonte: ANA, Março de 2022</a:t>
            </a:r>
          </a:p>
        </p:txBody>
      </p:sp>
    </p:spTree>
    <p:extLst>
      <p:ext uri="{BB962C8B-B14F-4D97-AF65-F5344CB8AC3E}">
        <p14:creationId xmlns:p14="http://schemas.microsoft.com/office/powerpoint/2010/main" val="319777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6243DCE3-3D0E-4D8D-AA99-A7175890D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9" y="1961965"/>
            <a:ext cx="12120516" cy="36576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43C542D-06E9-496F-AFCF-157D8E040A67}"/>
              </a:ext>
            </a:extLst>
          </p:cNvPr>
          <p:cNvSpPr txBox="1"/>
          <p:nvPr/>
        </p:nvSpPr>
        <p:spPr>
          <a:xfrm>
            <a:off x="177553" y="905521"/>
            <a:ext cx="11878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COBRANÇA NO ESTADO DO RIO DE JANEIRO: INÍCIO JANEIRO DE 2004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BD881BF-9C2B-4758-8DB4-684D06DF8A79}"/>
              </a:ext>
            </a:extLst>
          </p:cNvPr>
          <p:cNvSpPr/>
          <p:nvPr/>
        </p:nvSpPr>
        <p:spPr>
          <a:xfrm>
            <a:off x="5095783" y="2219415"/>
            <a:ext cx="577046" cy="32048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CD9BC8E-6C2F-4696-A861-8ED704598923}"/>
              </a:ext>
            </a:extLst>
          </p:cNvPr>
          <p:cNvSpPr/>
          <p:nvPr/>
        </p:nvSpPr>
        <p:spPr>
          <a:xfrm>
            <a:off x="11017187" y="2476869"/>
            <a:ext cx="1128613" cy="32048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BA86036-D80D-4EA3-900A-7DAE2E85D5AF}"/>
              </a:ext>
            </a:extLst>
          </p:cNvPr>
          <p:cNvSpPr txBox="1"/>
          <p:nvPr/>
        </p:nvSpPr>
        <p:spPr>
          <a:xfrm>
            <a:off x="1278375" y="5868139"/>
            <a:ext cx="10101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TOTAL ARRECADADO ATÉ DEZEMBRO DE 2021 = R$ 525.362.453,00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D4F2958-3190-486C-865F-3EB6165E1253}"/>
              </a:ext>
            </a:extLst>
          </p:cNvPr>
          <p:cNvSpPr txBox="1"/>
          <p:nvPr/>
        </p:nvSpPr>
        <p:spPr>
          <a:xfrm>
            <a:off x="9419202" y="6436311"/>
            <a:ext cx="2813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Fonte: ANA, Março de 2022</a:t>
            </a:r>
          </a:p>
        </p:txBody>
      </p:sp>
    </p:spTree>
    <p:extLst>
      <p:ext uri="{BB962C8B-B14F-4D97-AF65-F5344CB8AC3E}">
        <p14:creationId xmlns:p14="http://schemas.microsoft.com/office/powerpoint/2010/main" val="3523428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F37A0BD-F07D-457B-8D9D-3F541A574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62" y="734378"/>
            <a:ext cx="11918677" cy="482896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9107659-D933-4A35-BD99-39E5308EB3DC}"/>
              </a:ext>
            </a:extLst>
          </p:cNvPr>
          <p:cNvSpPr txBox="1"/>
          <p:nvPr/>
        </p:nvSpPr>
        <p:spPr>
          <a:xfrm>
            <a:off x="3089434" y="88770"/>
            <a:ext cx="67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highlight>
                  <a:srgbClr val="FF00FF"/>
                </a:highlight>
              </a:rPr>
              <a:t>COBRANÇA NO ESTADO DE SÃO PAULO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18879FC-F2BF-49FD-A312-8C123C4DE0B7}"/>
              </a:ext>
            </a:extLst>
          </p:cNvPr>
          <p:cNvSpPr/>
          <p:nvPr/>
        </p:nvSpPr>
        <p:spPr>
          <a:xfrm>
            <a:off x="4332303" y="745156"/>
            <a:ext cx="648070" cy="46524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A007133-D4D6-49C5-B4F1-6E20AA09172F}"/>
              </a:ext>
            </a:extLst>
          </p:cNvPr>
          <p:cNvSpPr/>
          <p:nvPr/>
        </p:nvSpPr>
        <p:spPr>
          <a:xfrm>
            <a:off x="10805621" y="958786"/>
            <a:ext cx="1283752" cy="46341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CBEC60F-58E1-4B84-9622-F0E60D2839B3}"/>
              </a:ext>
            </a:extLst>
          </p:cNvPr>
          <p:cNvSpPr txBox="1"/>
          <p:nvPr/>
        </p:nvSpPr>
        <p:spPr>
          <a:xfrm>
            <a:off x="9419202" y="6436311"/>
            <a:ext cx="2813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Fonte: ANA, Março de 2022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27191F4-7683-4065-AB9E-4F5DB367C840}"/>
              </a:ext>
            </a:extLst>
          </p:cNvPr>
          <p:cNvSpPr txBox="1"/>
          <p:nvPr/>
        </p:nvSpPr>
        <p:spPr>
          <a:xfrm>
            <a:off x="1029797" y="5868139"/>
            <a:ext cx="10380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TOTAL ARRECADADO ATÉ DEZEMBRO DE 2021 = R$ 1.037.326.748,00</a:t>
            </a:r>
          </a:p>
        </p:txBody>
      </p:sp>
    </p:spTree>
    <p:extLst>
      <p:ext uri="{BB962C8B-B14F-4D97-AF65-F5344CB8AC3E}">
        <p14:creationId xmlns:p14="http://schemas.microsoft.com/office/powerpoint/2010/main" val="2657126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1E35644-5C48-49E0-8CBE-47B3364E6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94" y="534407"/>
            <a:ext cx="11217612" cy="473892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6E79B78-A416-4EAC-BF25-99F5EE38AC60}"/>
              </a:ext>
            </a:extLst>
          </p:cNvPr>
          <p:cNvSpPr txBox="1"/>
          <p:nvPr/>
        </p:nvSpPr>
        <p:spPr>
          <a:xfrm>
            <a:off x="9419202" y="6436311"/>
            <a:ext cx="2813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Fonte: ANA, Março de 2022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237860C-1D3D-492F-BC5E-6A4BF0CCA393}"/>
              </a:ext>
            </a:extLst>
          </p:cNvPr>
          <p:cNvSpPr txBox="1"/>
          <p:nvPr/>
        </p:nvSpPr>
        <p:spPr>
          <a:xfrm>
            <a:off x="958791" y="17743"/>
            <a:ext cx="9845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highlight>
                  <a:srgbClr val="800000"/>
                </a:highlight>
              </a:rPr>
              <a:t>COBRANÇA NOS ESTADOS DE MINAS GERAIS, PARANÁ E PARAÍBA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49286BA-CFE9-4D6C-B911-FF6543B56C21}"/>
              </a:ext>
            </a:extLst>
          </p:cNvPr>
          <p:cNvSpPr/>
          <p:nvPr/>
        </p:nvSpPr>
        <p:spPr>
          <a:xfrm>
            <a:off x="10617693" y="754600"/>
            <a:ext cx="1078235" cy="45453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E0EA364-19A0-4FF9-8A04-7060672F44B6}"/>
              </a:ext>
            </a:extLst>
          </p:cNvPr>
          <p:cNvSpPr txBox="1"/>
          <p:nvPr/>
        </p:nvSpPr>
        <p:spPr>
          <a:xfrm>
            <a:off x="656938" y="5282202"/>
            <a:ext cx="6374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TOTAL ARRECADADO ATÉ DEZEMBRO DE 2021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MINAS GERAIS = 355.374.883,00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PARANÁ = 27.187.695,00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PARAÍBA = 21.630.024,00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04DB1CE-2B2D-4B08-8C12-FAFFC2C903F1}"/>
              </a:ext>
            </a:extLst>
          </p:cNvPr>
          <p:cNvSpPr/>
          <p:nvPr/>
        </p:nvSpPr>
        <p:spPr>
          <a:xfrm>
            <a:off x="5123881" y="612559"/>
            <a:ext cx="577452" cy="446721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86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BC00422-86F9-43B3-92B8-160AF8A0B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5" y="710212"/>
            <a:ext cx="11822986" cy="22371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1876D59-EF4E-41E1-B255-1903652FBABB}"/>
              </a:ext>
            </a:extLst>
          </p:cNvPr>
          <p:cNvSpPr txBox="1"/>
          <p:nvPr/>
        </p:nvSpPr>
        <p:spPr>
          <a:xfrm>
            <a:off x="2228294" y="124290"/>
            <a:ext cx="851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highlight>
                  <a:srgbClr val="0000FF"/>
                </a:highlight>
              </a:rPr>
              <a:t>COBRANÇA NO PAÍS EM BACIAS HIDROGRÁFICAS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C9AD73F-2904-4964-B654-CBC46B16951D}"/>
              </a:ext>
            </a:extLst>
          </p:cNvPr>
          <p:cNvSpPr/>
          <p:nvPr/>
        </p:nvSpPr>
        <p:spPr>
          <a:xfrm>
            <a:off x="10805621" y="1447065"/>
            <a:ext cx="1124810" cy="145593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F298E5D-B294-4FCD-94CC-951FB4267E4D}"/>
              </a:ext>
            </a:extLst>
          </p:cNvPr>
          <p:cNvSpPr txBox="1"/>
          <p:nvPr/>
        </p:nvSpPr>
        <p:spPr>
          <a:xfrm>
            <a:off x="3383866" y="2993269"/>
            <a:ext cx="5872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highlight>
                  <a:srgbClr val="0000FF"/>
                </a:highlight>
              </a:rPr>
              <a:t>COBRANÇA SETOR HIDRELÉTRICO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E36B9CB-D53C-4F53-B116-A158699FE200}"/>
              </a:ext>
            </a:extLst>
          </p:cNvPr>
          <p:cNvSpPr/>
          <p:nvPr/>
        </p:nvSpPr>
        <p:spPr>
          <a:xfrm>
            <a:off x="10067279" y="4483223"/>
            <a:ext cx="1101158" cy="3654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580D865-2F10-4893-A589-D03D6CD58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4035"/>
            <a:ext cx="12192000" cy="2023177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7B8CFB83-258C-40DC-91A5-8FA14E86676E}"/>
              </a:ext>
            </a:extLst>
          </p:cNvPr>
          <p:cNvSpPr/>
          <p:nvPr/>
        </p:nvSpPr>
        <p:spPr>
          <a:xfrm>
            <a:off x="10058398" y="4039338"/>
            <a:ext cx="1110031" cy="70133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6E53AFA-79EA-4CC9-8A3F-A46D4061F167}"/>
              </a:ext>
            </a:extLst>
          </p:cNvPr>
          <p:cNvSpPr/>
          <p:nvPr/>
        </p:nvSpPr>
        <p:spPr>
          <a:xfrm>
            <a:off x="4634144" y="3702911"/>
            <a:ext cx="630314" cy="101996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8398A1F-0D36-4A73-8C02-25CC8BB2A5A6}"/>
              </a:ext>
            </a:extLst>
          </p:cNvPr>
          <p:cNvSpPr txBox="1"/>
          <p:nvPr/>
        </p:nvSpPr>
        <p:spPr>
          <a:xfrm>
            <a:off x="4891603" y="5868146"/>
            <a:ext cx="3462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(0,75% da energia produzida)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98679E8-89D6-413C-8D3E-2D77D19EC240}"/>
              </a:ext>
            </a:extLst>
          </p:cNvPr>
          <p:cNvSpPr txBox="1"/>
          <p:nvPr/>
        </p:nvSpPr>
        <p:spPr>
          <a:xfrm>
            <a:off x="48818" y="5629323"/>
            <a:ext cx="488716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b="0" i="0" dirty="0"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 n</a:t>
            </a:r>
            <a:r>
              <a:rPr lang="pt-BR" b="0" i="0" baseline="30000" dirty="0"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lang="pt-BR" b="0" i="0" dirty="0"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9.648, de 27 de maio de 1998</a:t>
            </a:r>
            <a:r>
              <a:rPr lang="pt-BR" b="0" i="0" dirty="0">
                <a:effectLst/>
                <a:latin typeface="Arial" panose="020B0604020202020204" pitchFamily="34" charset="0"/>
              </a:rPr>
              <a:t>, constitui </a:t>
            </a:r>
          </a:p>
          <a:p>
            <a:r>
              <a:rPr lang="pt-BR" b="0" i="0" dirty="0">
                <a:effectLst/>
                <a:latin typeface="Arial" panose="020B0604020202020204" pitchFamily="34" charset="0"/>
              </a:rPr>
              <a:t>cobrança pelo uso de recursos hídricos,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178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BF64B-5CC0-4C16-8979-4A955737D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53" y="159798"/>
            <a:ext cx="11677094" cy="832737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+mn-lt"/>
              </a:rPr>
              <a:t>E QUAL SERIA O POTENCIAL DE ARRECADAÇÃO NA </a:t>
            </a:r>
            <a:br>
              <a:rPr lang="pt-BR" sz="2800" b="1" dirty="0">
                <a:solidFill>
                  <a:srgbClr val="0070C0"/>
                </a:solidFill>
                <a:latin typeface="+mn-lt"/>
              </a:rPr>
            </a:br>
            <a:r>
              <a:rPr lang="pt-BR" sz="2800" b="1" dirty="0">
                <a:solidFill>
                  <a:srgbClr val="0070C0"/>
                </a:solidFill>
                <a:latin typeface="+mn-lt"/>
              </a:rPr>
              <a:t>REGIÃO HIDROGRÁFICA DO GUAÍBA?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B0D9B9E-281E-470A-A33E-9377F671E11D}"/>
              </a:ext>
            </a:extLst>
          </p:cNvPr>
          <p:cNvSpPr txBox="1"/>
          <p:nvPr/>
        </p:nvSpPr>
        <p:spPr>
          <a:xfrm>
            <a:off x="257453" y="1069721"/>
            <a:ext cx="11677094" cy="15696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sz="2400" b="1" dirty="0">
                <a:solidFill>
                  <a:srgbClr val="FF0000"/>
                </a:solidFill>
              </a:rPr>
              <a:t>Estudo Preliminar sobre o Potencial de Arrecadação com a Cobrança pelo Uso de Recursos Hídricos na Região Hidrográfica do Guaíba (realizado pela Superintendência de Apoio à Gestão de Recursos Hídricos da ANA em </a:t>
            </a:r>
            <a:r>
              <a:rPr lang="pt-BR" altLang="pt-BR" sz="2400" b="1" u="sng" dirty="0">
                <a:solidFill>
                  <a:srgbClr val="0070C0"/>
                </a:solidFill>
              </a:rPr>
              <a:t>NOVEMBRO DE 2007 </a:t>
            </a:r>
            <a:r>
              <a:rPr lang="pt-BR" altLang="pt-BR" sz="2400" b="1" dirty="0">
                <a:solidFill>
                  <a:srgbClr val="FF0000"/>
                </a:solidFill>
              </a:rPr>
              <a:t>e apresentado em reunião com a presença dos 09 Comitês de Bacia)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E78FA0BD-97DA-476F-BDEF-F9F8EAC7C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716567"/>
            <a:ext cx="5765291" cy="40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41212AE-541E-4E4D-95A7-3F4E3F7341DB}"/>
              </a:ext>
            </a:extLst>
          </p:cNvPr>
          <p:cNvSpPr txBox="1"/>
          <p:nvPr/>
        </p:nvSpPr>
        <p:spPr>
          <a:xfrm>
            <a:off x="133165" y="2903002"/>
            <a:ext cx="5770488" cy="360098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u="sng" dirty="0">
                <a:solidFill>
                  <a:srgbClr val="0070C0"/>
                </a:solidFill>
              </a:rPr>
              <a:t>Variáveis consideradas no estudo</a:t>
            </a:r>
          </a:p>
          <a:p>
            <a:endParaRPr lang="pt-BR" sz="12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70C0"/>
                </a:solidFill>
              </a:rPr>
              <a:t>Disponibilidade hídrica superficial;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70C0"/>
                </a:solidFill>
              </a:rPr>
              <a:t>Demandas hídricas por tipo de uso: captação, consumo e lançamento;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0070C0"/>
                </a:solidFill>
              </a:rPr>
              <a:t>Demandas hídricas de captação (m³/s) por setor usuário: saneamento, animal, indústria e irrigação;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0070C0"/>
                </a:solidFill>
              </a:rPr>
              <a:t> Cargas de DBO lançadas (</a:t>
            </a:r>
            <a:r>
              <a:rPr lang="pt-BR" altLang="pt-BR" sz="2400" dirty="0" err="1">
                <a:solidFill>
                  <a:srgbClr val="0070C0"/>
                </a:solidFill>
                <a:effectLst/>
              </a:rPr>
              <a:t>ton</a:t>
            </a:r>
            <a:r>
              <a:rPr lang="pt-BR" altLang="pt-BR" sz="2400" dirty="0">
                <a:solidFill>
                  <a:srgbClr val="0070C0"/>
                </a:solidFill>
                <a:effectLst/>
              </a:rPr>
              <a:t>/dia): saneamento, indústria e suinocultura</a:t>
            </a:r>
            <a:r>
              <a:rPr lang="pt-BR" altLang="pt-BR" sz="2400" dirty="0">
                <a:solidFill>
                  <a:srgbClr val="002060"/>
                </a:solidFill>
                <a:effectLst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90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CC6E936-BB2C-428A-9D0D-9CB266212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74534" y="302094"/>
            <a:ext cx="7339984" cy="50488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>
                <a:solidFill>
                  <a:srgbClr val="0070C0"/>
                </a:solidFill>
                <a:latin typeface="+mn-lt"/>
              </a:rPr>
              <a:t>SIMULAÇÃO DO POTENCIAL DE ARRECADAÇÃO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AA67B09-D1B6-41C9-B806-B624845D575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020763"/>
            <a:ext cx="11208798" cy="576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altLang="pt-BR" sz="2400" b="1" dirty="0">
                <a:solidFill>
                  <a:srgbClr val="000099"/>
                </a:solidFill>
              </a:rPr>
              <a:t> </a:t>
            </a:r>
            <a:r>
              <a:rPr lang="pt-BR" altLang="pt-BR" sz="2400" b="1" dirty="0">
                <a:solidFill>
                  <a:srgbClr val="0070C0"/>
                </a:solidFill>
              </a:rPr>
              <a:t>Mecanismos e valores de cobrança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altLang="pt-BR" sz="2400" b="1" dirty="0">
                <a:solidFill>
                  <a:srgbClr val="00B0F0"/>
                </a:solidFill>
              </a:rPr>
              <a:t>Estrutura básica dos mecanismos</a:t>
            </a:r>
          </a:p>
          <a:p>
            <a:pPr lvl="1" algn="l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000" b="1" dirty="0"/>
              <a:t>Valor de cobrança = Base de cálculo x Preço unitário x Coeficientes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altLang="pt-BR" sz="2400" b="1" dirty="0">
                <a:solidFill>
                  <a:srgbClr val="00B0F0"/>
                </a:solidFill>
              </a:rPr>
              <a:t>Base de cálculo</a:t>
            </a:r>
          </a:p>
          <a:p>
            <a:pPr lvl="1" algn="l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fr-FR" altLang="pt-BR" sz="2000" b="1" dirty="0"/>
              <a:t>Valor</a:t>
            </a:r>
            <a:r>
              <a:rPr lang="fr-FR" altLang="pt-BR" sz="2000" b="1" baseline="-25000" dirty="0"/>
              <a:t>captação</a:t>
            </a:r>
            <a:r>
              <a:rPr lang="fr-FR" altLang="pt-BR" sz="2000" b="1" dirty="0"/>
              <a:t> = Q</a:t>
            </a:r>
            <a:r>
              <a:rPr lang="fr-FR" altLang="pt-BR" sz="2000" b="1" baseline="-25000" dirty="0"/>
              <a:t>captação</a:t>
            </a:r>
            <a:r>
              <a:rPr lang="fr-FR" altLang="pt-BR" sz="2000" b="1" dirty="0"/>
              <a:t> x PPU</a:t>
            </a:r>
            <a:r>
              <a:rPr lang="fr-FR" altLang="pt-BR" sz="2000" b="1" baseline="-25000" dirty="0"/>
              <a:t>captação</a:t>
            </a:r>
            <a:endParaRPr lang="pt-BR" altLang="pt-BR" sz="2000" b="1" dirty="0">
              <a:solidFill>
                <a:srgbClr val="000099"/>
              </a:solidFill>
            </a:endParaRPr>
          </a:p>
          <a:p>
            <a:pPr lvl="1" algn="l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fr-FR" altLang="pt-BR" sz="2000" b="1" dirty="0"/>
              <a:t>Valor</a:t>
            </a:r>
            <a:r>
              <a:rPr lang="fr-FR" altLang="pt-BR" sz="2000" b="1" baseline="-25000" dirty="0"/>
              <a:t>consumo</a:t>
            </a:r>
            <a:r>
              <a:rPr lang="fr-FR" altLang="pt-BR" sz="2000" b="1" dirty="0"/>
              <a:t> = (Q</a:t>
            </a:r>
            <a:r>
              <a:rPr lang="fr-FR" altLang="pt-BR" sz="2000" b="1" baseline="-25000" dirty="0"/>
              <a:t>captação </a:t>
            </a:r>
            <a:r>
              <a:rPr lang="fr-FR" altLang="pt-BR" sz="2000" b="1" dirty="0"/>
              <a:t>– Q</a:t>
            </a:r>
            <a:r>
              <a:rPr lang="fr-FR" altLang="pt-BR" sz="2000" b="1" baseline="-25000" dirty="0"/>
              <a:t>lançamento</a:t>
            </a:r>
            <a:r>
              <a:rPr lang="fr-FR" altLang="pt-BR" sz="2000" b="1" dirty="0"/>
              <a:t>) x PPU</a:t>
            </a:r>
            <a:r>
              <a:rPr lang="fr-FR" altLang="pt-BR" sz="2000" b="1" baseline="-25000" dirty="0"/>
              <a:t>consumo</a:t>
            </a:r>
            <a:r>
              <a:rPr lang="pt-BR" altLang="pt-BR" sz="2000" b="1" baseline="-25000" dirty="0"/>
              <a:t> </a:t>
            </a:r>
          </a:p>
          <a:p>
            <a:pPr lvl="1" algn="l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pt-BR" sz="2000" b="1" dirty="0" err="1"/>
              <a:t>Valor</a:t>
            </a:r>
            <a:r>
              <a:rPr lang="en-US" altLang="pt-BR" sz="2000" b="1" baseline="-25000" dirty="0" err="1"/>
              <a:t>DBO</a:t>
            </a:r>
            <a:r>
              <a:rPr lang="en-US" altLang="pt-BR" sz="2000" b="1" baseline="-25000" dirty="0"/>
              <a:t> </a:t>
            </a:r>
            <a:r>
              <a:rPr lang="en-US" altLang="pt-BR" sz="2000" b="1" baseline="-25000" dirty="0" err="1"/>
              <a:t>lançamento</a:t>
            </a:r>
            <a:r>
              <a:rPr lang="en-US" altLang="pt-BR" sz="2000" b="1" dirty="0"/>
              <a:t> = CO</a:t>
            </a:r>
            <a:r>
              <a:rPr lang="en-US" altLang="pt-BR" sz="2000" b="1" baseline="-25000" dirty="0"/>
              <a:t>DBO </a:t>
            </a:r>
            <a:r>
              <a:rPr lang="en-US" altLang="pt-BR" sz="2000" b="1" dirty="0"/>
              <a:t>x PPU</a:t>
            </a:r>
            <a:r>
              <a:rPr lang="en-US" altLang="pt-BR" sz="2000" b="1" baseline="-25000" dirty="0"/>
              <a:t>DBO</a:t>
            </a:r>
            <a:r>
              <a:rPr lang="en-US" altLang="pt-BR" sz="2000" b="1" dirty="0"/>
              <a:t>, </a:t>
            </a:r>
            <a:r>
              <a:rPr lang="en-US" altLang="pt-BR" sz="2000" b="1" dirty="0" err="1"/>
              <a:t>onde</a:t>
            </a:r>
            <a:r>
              <a:rPr lang="en-US" altLang="pt-BR" sz="2000" b="1" baseline="-25000" dirty="0"/>
              <a:t> </a:t>
            </a:r>
            <a:r>
              <a:rPr lang="en-US" altLang="pt-BR" sz="2000" b="1" dirty="0"/>
              <a:t>CO</a:t>
            </a:r>
            <a:r>
              <a:rPr lang="en-US" altLang="pt-BR" sz="2000" b="1" baseline="-25000" dirty="0"/>
              <a:t>DBO</a:t>
            </a:r>
            <a:r>
              <a:rPr lang="en-US" altLang="pt-BR" sz="2000" b="1" dirty="0"/>
              <a:t> = C</a:t>
            </a:r>
            <a:r>
              <a:rPr lang="en-US" altLang="pt-BR" sz="2000" b="1" baseline="-25000" dirty="0"/>
              <a:t>DBO </a:t>
            </a:r>
            <a:r>
              <a:rPr lang="en-US" altLang="pt-BR" sz="2000" b="1" dirty="0"/>
              <a:t>x </a:t>
            </a:r>
            <a:r>
              <a:rPr lang="en-US" altLang="pt-BR" sz="2000" b="1" dirty="0" err="1"/>
              <a:t>Q</a:t>
            </a:r>
            <a:r>
              <a:rPr lang="en-US" altLang="pt-BR" sz="2000" b="1" baseline="-25000" dirty="0" err="1"/>
              <a:t>lançamento</a:t>
            </a:r>
            <a:endParaRPr lang="pt-BR" altLang="pt-BR" sz="2000" b="1" baseline="-25000" dirty="0"/>
          </a:p>
          <a:p>
            <a:pPr algn="l">
              <a:spcBef>
                <a:spcPct val="50000"/>
              </a:spcBef>
            </a:pPr>
            <a:r>
              <a:rPr lang="pt-BR" altLang="pt-BR" sz="2400" b="1" dirty="0">
                <a:solidFill>
                  <a:srgbClr val="00B0F0"/>
                </a:solidFill>
              </a:rPr>
              <a:t>Preços unitários considerados</a:t>
            </a:r>
            <a:endParaRPr lang="pt-BR" altLang="pt-BR" sz="2400" b="1" baseline="-25000" dirty="0">
              <a:solidFill>
                <a:srgbClr val="00B0F0"/>
              </a:solidFill>
            </a:endParaRPr>
          </a:p>
          <a:p>
            <a:pPr algn="l" eaLnBrk="1" hangingPunct="1">
              <a:spcBef>
                <a:spcPct val="50000"/>
              </a:spcBef>
            </a:pPr>
            <a:endParaRPr lang="pt-BR" altLang="pt-BR" sz="2400" b="1" dirty="0">
              <a:solidFill>
                <a:srgbClr val="00B0F0"/>
              </a:solidFill>
            </a:endParaRPr>
          </a:p>
          <a:p>
            <a:pPr marL="0" indent="0" algn="l" eaLnBrk="1" hangingPunct="1">
              <a:spcBef>
                <a:spcPct val="50000"/>
              </a:spcBef>
              <a:buNone/>
            </a:pPr>
            <a:endParaRPr lang="pt-BR" altLang="pt-BR" sz="2400" b="1" dirty="0">
              <a:solidFill>
                <a:srgbClr val="000099"/>
              </a:solidFill>
            </a:endParaRPr>
          </a:p>
          <a:p>
            <a:pPr algn="l" eaLnBrk="1" hangingPunct="1">
              <a:spcBef>
                <a:spcPct val="50000"/>
              </a:spcBef>
            </a:pPr>
            <a:endParaRPr lang="pt-BR" altLang="pt-BR" sz="2400" b="1" dirty="0">
              <a:solidFill>
                <a:srgbClr val="000099"/>
              </a:solidFill>
            </a:endParaRPr>
          </a:p>
          <a:p>
            <a:pPr algn="l" eaLnBrk="1" hangingPunct="1">
              <a:spcBef>
                <a:spcPct val="50000"/>
              </a:spcBef>
            </a:pPr>
            <a:endParaRPr lang="pt-BR" altLang="pt-BR" sz="2400" b="1" dirty="0">
              <a:solidFill>
                <a:srgbClr val="000099"/>
              </a:solidFill>
            </a:endParaRPr>
          </a:p>
        </p:txBody>
      </p:sp>
      <p:graphicFrame>
        <p:nvGraphicFramePr>
          <p:cNvPr id="11" name="Tabela 11">
            <a:extLst>
              <a:ext uri="{FF2B5EF4-FFF2-40B4-BE49-F238E27FC236}">
                <a16:creationId xmlns:a16="http://schemas.microsoft.com/office/drawing/2014/main" id="{424A0915-BEB4-4E61-A9EB-E12B60DD6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358310"/>
              </p:ext>
            </p:extLst>
          </p:nvPr>
        </p:nvGraphicFramePr>
        <p:xfrm>
          <a:off x="887767" y="4678531"/>
          <a:ext cx="10014012" cy="180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8296">
                  <a:extLst>
                    <a:ext uri="{9D8B030D-6E8A-4147-A177-3AD203B41FA5}">
                      <a16:colId xmlns:a16="http://schemas.microsoft.com/office/drawing/2014/main" val="1653981509"/>
                    </a:ext>
                  </a:extLst>
                </a:gridCol>
                <a:gridCol w="1185630">
                  <a:extLst>
                    <a:ext uri="{9D8B030D-6E8A-4147-A177-3AD203B41FA5}">
                      <a16:colId xmlns:a16="http://schemas.microsoft.com/office/drawing/2014/main" val="1825700911"/>
                    </a:ext>
                  </a:extLst>
                </a:gridCol>
                <a:gridCol w="1176510">
                  <a:extLst>
                    <a:ext uri="{9D8B030D-6E8A-4147-A177-3AD203B41FA5}">
                      <a16:colId xmlns:a16="http://schemas.microsoft.com/office/drawing/2014/main" val="4264032996"/>
                    </a:ext>
                  </a:extLst>
                </a:gridCol>
                <a:gridCol w="1112667">
                  <a:extLst>
                    <a:ext uri="{9D8B030D-6E8A-4147-A177-3AD203B41FA5}">
                      <a16:colId xmlns:a16="http://schemas.microsoft.com/office/drawing/2014/main" val="1264279685"/>
                    </a:ext>
                  </a:extLst>
                </a:gridCol>
                <a:gridCol w="1130909">
                  <a:extLst>
                    <a:ext uri="{9D8B030D-6E8A-4147-A177-3AD203B41FA5}">
                      <a16:colId xmlns:a16="http://schemas.microsoft.com/office/drawing/2014/main" val="140175420"/>
                    </a:ext>
                  </a:extLst>
                </a:gridCol>
              </a:tblGrid>
              <a:tr h="4240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Cenário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Cenário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Cenário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Cenário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232141"/>
                  </a:ext>
                </a:extLst>
              </a:tr>
              <a:tr h="459376">
                <a:tc>
                  <a:txBody>
                    <a:bodyPr/>
                    <a:lstStyle/>
                    <a:p>
                      <a:r>
                        <a:rPr lang="pt-BR" sz="2000" b="1" dirty="0"/>
                        <a:t>PPU captação água bruta (R$/m3)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0,01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0,02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0,03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0,10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198302"/>
                  </a:ext>
                </a:extLst>
              </a:tr>
              <a:tr h="459376">
                <a:tc>
                  <a:txBody>
                    <a:bodyPr/>
                    <a:lstStyle/>
                    <a:p>
                      <a:r>
                        <a:rPr lang="pt-BR" sz="2000" b="1" dirty="0"/>
                        <a:t>PPU consumo de água bruta (R$/m3)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0,02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0,04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0,06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0,20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300709"/>
                  </a:ext>
                </a:extLst>
              </a:tr>
              <a:tr h="459376">
                <a:tc>
                  <a:txBody>
                    <a:bodyPr/>
                    <a:lstStyle/>
                    <a:p>
                      <a:r>
                        <a:rPr lang="pt-BR" sz="2000" b="1" dirty="0"/>
                        <a:t>PPU lançamento de carga orgânica - DBO (R$/kg)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0,07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0,14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0,21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0,70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020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2661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</TotalTime>
  <Words>2268</Words>
  <Application>Microsoft Office PowerPoint</Application>
  <PresentationFormat>Widescreen</PresentationFormat>
  <Paragraphs>464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 QUAL SERIA O POTENCIAL DE ARRECADAÇÃO NA  REGIÃO HIDROGRÁFICA DO GUAÍBA?</vt:lpstr>
      <vt:lpstr>SIMULAÇÃO DO POTENCIAL DE ARRECADAÇÃO</vt:lpstr>
      <vt:lpstr>SIMULAÇÃO DO POTENCIAL DE ARRECADAÇÃO</vt:lpstr>
      <vt:lpstr>Apresentação do PowerPoint</vt:lpstr>
      <vt:lpstr>Apresentação do PowerPoint</vt:lpstr>
      <vt:lpstr>Apresentação do PowerPoint</vt:lpstr>
      <vt:lpstr>Apresentação do PowerPoint</vt:lpstr>
      <vt:lpstr>RECURSOS COBRADOS, ARRECADADOS E APLICADOS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PREÇOS PÚBLICOS UNITÁRIOS - COGERH CEARÁ (1/2)</vt:lpstr>
      <vt:lpstr>PREÇOS PÚBLICOS UNITÁRIOS - COGERH CEARÁ (2/2)</vt:lpstr>
      <vt:lpstr>IMPACTO DA COBRANÇA SOBRE A ORIZICULTURA</vt:lpstr>
      <vt:lpstr>IMPACTO DA COBRANÇA SOBRE A ORIZICULTURA</vt:lpstr>
      <vt:lpstr>CONSIDERAÇÕES FINAIS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rodrigoflecha2021@gmail.com</dc:creator>
  <cp:lastModifiedBy>rodrigoflecha2021@gmail.com</cp:lastModifiedBy>
  <cp:revision>78</cp:revision>
  <cp:lastPrinted>2022-05-15T13:57:55Z</cp:lastPrinted>
  <dcterms:created xsi:type="dcterms:W3CDTF">2022-05-10T12:59:08Z</dcterms:created>
  <dcterms:modified xsi:type="dcterms:W3CDTF">2022-05-15T22:21:03Z</dcterms:modified>
</cp:coreProperties>
</file>